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71" r:id="rId4"/>
    <p:sldId id="272" r:id="rId5"/>
    <p:sldId id="274" r:id="rId6"/>
    <p:sldId id="273" r:id="rId7"/>
    <p:sldId id="275" r:id="rId8"/>
    <p:sldId id="276" r:id="rId9"/>
    <p:sldId id="278" r:id="rId10"/>
    <p:sldId id="277" r:id="rId11"/>
    <p:sldId id="279" r:id="rId12"/>
    <p:sldId id="280" r:id="rId13"/>
    <p:sldId id="282" r:id="rId14"/>
    <p:sldId id="281" r:id="rId15"/>
    <p:sldId id="267" r:id="rId16"/>
  </p:sldIdLst>
  <p:sldSz cx="12192000" cy="6858000"/>
  <p:notesSz cx="6805613" cy="9939338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osťovecká Adriana" initials="HA" lastIdx="2" clrIdx="0">
    <p:extLst>
      <p:ext uri="{19B8F6BF-5375-455C-9EA6-DF929625EA0E}">
        <p15:presenceInfo xmlns:p15="http://schemas.microsoft.com/office/powerpoint/2012/main" userId="S-1-5-21-3495560190-2307090886-770446312-1860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80" d="100"/>
          <a:sy n="80" d="100"/>
        </p:scale>
        <p:origin x="1710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A35EA23-4D41-46F1-BB35-EDC60FF7E4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7862017A-F1A7-4A55-8ED1-8F209A04B8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E606B9D6-74D6-46A6-8D35-61EEA4056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4F7E-4CE2-40C3-A1EC-0B84F900C60D}" type="datetimeFigureOut">
              <a:rPr lang="sk-SK" smtClean="0"/>
              <a:t>14. 11. 2022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6D370BCB-9C5D-46B9-9DB1-68AA90A3C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1B8121BF-9579-43CD-A53F-A45A84163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7B374-5CC3-4906-8AB1-3FF3C72BB01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20858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FB1BAEB-A59B-467D-BC8D-5930BE869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06D5389-875F-40D3-8061-2A43452727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BB7E0F4-C311-49B7-8F61-9CB1DB877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4F7E-4CE2-40C3-A1EC-0B84F900C60D}" type="datetimeFigureOut">
              <a:rPr lang="sk-SK" smtClean="0"/>
              <a:t>14. 11. 2022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0BD44F99-906A-4420-8B7D-C92DE99F8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35F1D86A-0378-473C-934F-4AB48D35C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7B374-5CC3-4906-8AB1-3FF3C72BB01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88544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3A5AF16-6B0F-4E6B-BD9A-23564B673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78BD2F0-8619-4644-A2FF-735849111E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8D2825E8-BA1D-4A8C-9E59-599157E33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4F7E-4CE2-40C3-A1EC-0B84F900C60D}" type="datetimeFigureOut">
              <a:rPr lang="sk-SK" smtClean="0"/>
              <a:t>14. 11. 2022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E3A857D3-8FA4-47AE-9FD8-CA63B10FF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925FF47C-1347-4F29-A8D9-72FA83F28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7B374-5CC3-4906-8AB1-3FF3C72BB01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76672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675F209-7EE8-4B49-B9FC-733B849C9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6CCB7F9-4633-425F-B8C0-8FC2F57B59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0F31923E-8B73-40EE-9223-BDB882BBE0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4D28DF5A-6B4A-4126-B988-7D882D4A7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4F7E-4CE2-40C3-A1EC-0B84F900C60D}" type="datetimeFigureOut">
              <a:rPr lang="sk-SK" smtClean="0"/>
              <a:t>14. 11. 2022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9419B038-B1BB-4CB5-89E7-F4B66D47A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A373B128-F9DE-48A2-A13C-72DB5353D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7B374-5CC3-4906-8AB1-3FF3C72BB01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92651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7219BDD-F3F4-41DD-93A3-91C9EC54C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FDBD0E2-2947-4F7A-ACED-3DEE15599C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94D462F4-50AC-4186-89C5-B54F82FCCC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84369CCD-A1B3-4DFD-8797-9F77C834BF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98CCD696-6577-4FDC-81D4-F7A1C6CB78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D6A03358-9870-4F76-A997-467ABF063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4F7E-4CE2-40C3-A1EC-0B84F900C60D}" type="datetimeFigureOut">
              <a:rPr lang="sk-SK" smtClean="0"/>
              <a:t>14. 11. 2022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C0065FDD-5DD7-4D90-9377-12598BFFD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131913E7-D1F0-4C3B-9750-E2B7540D3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7B374-5CC3-4906-8AB1-3FF3C72BB01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90402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3C58EB-992C-4966-9604-8465C21E7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E229B0C1-31CB-4316-88A8-E8E09EF80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4F7E-4CE2-40C3-A1EC-0B84F900C60D}" type="datetimeFigureOut">
              <a:rPr lang="sk-SK" smtClean="0"/>
              <a:t>14. 11. 2022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EA52361D-B651-47E3-BB32-A93A84D84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1375252C-4B61-44E2-BE18-195B1035A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7B374-5CC3-4906-8AB1-3FF3C72BB01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34515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ED7234DB-12DB-4FA6-BDE5-E4B4AAB4A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4F7E-4CE2-40C3-A1EC-0B84F900C60D}" type="datetimeFigureOut">
              <a:rPr lang="sk-SK" smtClean="0"/>
              <a:t>14. 11. 2022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DACF3E33-F15D-4F8E-BCC5-0F9F54E30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E4B8B5BA-F74F-48A4-948C-195B8008B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7B374-5CC3-4906-8AB1-3FF3C72BB01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05150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278482F-F86E-41D7-9DB1-77A362580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FD873EF-AF68-4835-B571-CFD7464853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A1268854-6FBD-4D00-B100-BC060FC6AB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EF6C0F20-04E4-41D9-B9D8-6A2072500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4F7E-4CE2-40C3-A1EC-0B84F900C60D}" type="datetimeFigureOut">
              <a:rPr lang="sk-SK" smtClean="0"/>
              <a:t>14. 11. 2022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25038BC5-499F-4319-AF9D-09816E976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52293819-90A9-4BC4-A5EB-81310083C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7B374-5CC3-4906-8AB1-3FF3C72BB01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78824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710141A-A523-4616-8CA2-F3DDBCBC0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36ED662A-CDD5-46A8-AAC2-7999D288B2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1D8312C9-BFC5-49EC-9AD4-1294F3009D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D99F9FFC-7EBF-4489-A5BB-FAB03766A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4F7E-4CE2-40C3-A1EC-0B84F900C60D}" type="datetimeFigureOut">
              <a:rPr lang="sk-SK" smtClean="0"/>
              <a:t>14. 11. 2022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17C0F08F-E53D-4893-A16A-EEA7BCEAD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DAD2D793-B4BD-458F-9A86-8A818B5F8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7B374-5CC3-4906-8AB1-3FF3C72BB01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40214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CE7514-0724-43D6-8464-DC51A283F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FF3BEDC9-ECC6-4DFC-A134-1A5B33218E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EE626E94-5F77-4663-8662-D67543006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4F7E-4CE2-40C3-A1EC-0B84F900C60D}" type="datetimeFigureOut">
              <a:rPr lang="sk-SK" smtClean="0"/>
              <a:t>14. 11. 2022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4422DBAB-D2C2-4321-A936-00B938E17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E242CA2A-AB41-480B-AA23-D69C6DAD9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7B374-5CC3-4906-8AB1-3FF3C72BB01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32004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F33B6542-4569-4B88-A8BF-06D54766D7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A3669531-0C9B-4553-9038-F8014BB88D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7621B8AF-3743-4F69-8AA5-0583D8DD8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4F7E-4CE2-40C3-A1EC-0B84F900C60D}" type="datetimeFigureOut">
              <a:rPr lang="sk-SK" smtClean="0"/>
              <a:t>14. 11. 2022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31989A2A-A14F-4CC7-801D-839BCFEAD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51DA99F5-20D4-42DE-81FF-D32FFB606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7B374-5CC3-4906-8AB1-3FF3C72BB01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94401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8819DF5C-B8B9-4294-929C-0329CC319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684DFDB-3DE3-4E3D-AB2B-DDD0B6D81A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4F311128-1492-4D2F-92C9-F31A37FF8A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E14F7E-4CE2-40C3-A1EC-0B84F900C60D}" type="datetimeFigureOut">
              <a:rPr lang="sk-SK" smtClean="0"/>
              <a:t>14. 11. 2022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382757A7-481B-4C8C-BC98-017D78F546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45096888-39CE-4AC3-A5E4-23F526FDE9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7B374-5CC3-4906-8AB1-3FF3C72BB01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8618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mpsr.sk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>
            <a:extLst>
              <a:ext uri="{FF2B5EF4-FFF2-40B4-BE49-F238E27FC236}">
                <a16:creationId xmlns:a16="http://schemas.microsoft.com/office/drawing/2014/main" id="{06B5D048-9944-49FF-825C-145F83A29C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67464"/>
            <a:ext cx="12192000" cy="8583168"/>
          </a:xfrm>
          <a:prstGeom prst="rect">
            <a:avLst/>
          </a:prstGeom>
        </p:spPr>
      </p:pic>
      <p:sp>
        <p:nvSpPr>
          <p:cNvPr id="8" name="BlokTextu 7">
            <a:extLst>
              <a:ext uri="{FF2B5EF4-FFF2-40B4-BE49-F238E27FC236}">
                <a16:creationId xmlns:a16="http://schemas.microsoft.com/office/drawing/2014/main" id="{67527692-7335-4416-9584-1D7CA729A84C}"/>
              </a:ext>
            </a:extLst>
          </p:cNvPr>
          <p:cNvSpPr txBox="1"/>
          <p:nvPr/>
        </p:nvSpPr>
        <p:spPr>
          <a:xfrm>
            <a:off x="0" y="3958247"/>
            <a:ext cx="12192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k-SK" sz="6000" b="1" dirty="0" smtClean="0">
                <a:solidFill>
                  <a:schemeClr val="accent6"/>
                </a:solidFill>
              </a:rPr>
              <a:t>SP SPP</a:t>
            </a:r>
          </a:p>
          <a:p>
            <a:pPr algn="ctr"/>
            <a:r>
              <a:rPr lang="sk-SK" sz="6000" b="1" dirty="0" smtClean="0">
                <a:solidFill>
                  <a:schemeClr val="accent6"/>
                </a:solidFill>
              </a:rPr>
              <a:t>Intervencia LEADER</a:t>
            </a:r>
            <a:endParaRPr lang="sk-SK" sz="6000" b="1" dirty="0">
              <a:solidFill>
                <a:schemeClr val="accent6"/>
              </a:solidFill>
            </a:endParaRPr>
          </a:p>
        </p:txBody>
      </p:sp>
      <p:pic>
        <p:nvPicPr>
          <p:cNvPr id="2" name="Obrázok 1">
            <a:extLst>
              <a:ext uri="{FF2B5EF4-FFF2-40B4-BE49-F238E27FC236}">
                <a16:creationId xmlns:a16="http://schemas.microsoft.com/office/drawing/2014/main" id="{4AE65290-F7EC-A28D-7697-D14E3CE32F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87" y="360032"/>
            <a:ext cx="1735494" cy="624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9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BBF668AB-B779-3BF6-829F-6A5CC1C11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01275" cy="2152650"/>
          </a:xfrm>
          <a:prstGeom prst="rect">
            <a:avLst/>
          </a:prstGeom>
        </p:spPr>
      </p:pic>
      <p:sp>
        <p:nvSpPr>
          <p:cNvPr id="5" name="BlokTextu 4">
            <a:extLst>
              <a:ext uri="{FF2B5EF4-FFF2-40B4-BE49-F238E27FC236}">
                <a16:creationId xmlns:a16="http://schemas.microsoft.com/office/drawing/2014/main" id="{50D59F2F-3D4B-A94C-0397-E2D33D3382DF}"/>
              </a:ext>
            </a:extLst>
          </p:cNvPr>
          <p:cNvSpPr txBox="1"/>
          <p:nvPr/>
        </p:nvSpPr>
        <p:spPr>
          <a:xfrm>
            <a:off x="559293" y="152995"/>
            <a:ext cx="917063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4000" b="1" dirty="0" smtClean="0">
                <a:solidFill>
                  <a:schemeClr val="bg1"/>
                </a:solidFill>
              </a:rPr>
              <a:t>Územná pôsobnosť</a:t>
            </a:r>
            <a:endParaRPr lang="sk-SK" sz="4000" b="1" dirty="0">
              <a:solidFill>
                <a:schemeClr val="bg1"/>
              </a:solidFill>
            </a:endParaRPr>
          </a:p>
        </p:txBody>
      </p:sp>
      <p:pic>
        <p:nvPicPr>
          <p:cNvPr id="10" name="Obrázok 9">
            <a:extLst>
              <a:ext uri="{FF2B5EF4-FFF2-40B4-BE49-F238E27FC236}">
                <a16:creationId xmlns:a16="http://schemas.microsoft.com/office/drawing/2014/main" id="{6F96DA2C-B720-0CAB-564F-4DC19F8BE3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3004" y="5533052"/>
            <a:ext cx="2408995" cy="1324947"/>
          </a:xfrm>
          <a:prstGeom prst="rect">
            <a:avLst/>
          </a:prstGeom>
        </p:spPr>
      </p:pic>
      <p:sp>
        <p:nvSpPr>
          <p:cNvPr id="2" name="BlokTextu 1">
            <a:extLst>
              <a:ext uri="{FF2B5EF4-FFF2-40B4-BE49-F238E27FC236}">
                <a16:creationId xmlns:a16="http://schemas.microsoft.com/office/drawing/2014/main" id="{5B691C38-A278-1712-3A54-674A49A9A374}"/>
              </a:ext>
            </a:extLst>
          </p:cNvPr>
          <p:cNvSpPr txBox="1"/>
          <p:nvPr/>
        </p:nvSpPr>
        <p:spPr>
          <a:xfrm>
            <a:off x="189781" y="2031932"/>
            <a:ext cx="11852693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sk-SK" sz="2000" dirty="0"/>
              <a:t>c</a:t>
            </a:r>
            <a:r>
              <a:rPr lang="sk-SK" sz="2000" dirty="0" smtClean="0"/>
              <a:t>elé územie </a:t>
            </a:r>
            <a:r>
              <a:rPr lang="sk-SK" sz="2000" dirty="0"/>
              <a:t>SR vrátane prímestských </a:t>
            </a:r>
            <a:r>
              <a:rPr lang="sk-SK" sz="2000" dirty="0" smtClean="0"/>
              <a:t>častí Bratislavy </a:t>
            </a:r>
            <a:r>
              <a:rPr lang="sk-SK" sz="2000" dirty="0"/>
              <a:t>a Košíc do 5 000 </a:t>
            </a:r>
            <a:r>
              <a:rPr lang="sk-SK" sz="2000" dirty="0" smtClean="0"/>
              <a:t>obyvateľov</a:t>
            </a:r>
            <a:endParaRPr lang="sk-SK" sz="2000" dirty="0"/>
          </a:p>
          <a:p>
            <a:pPr algn="just"/>
            <a:endParaRPr lang="sk-SK" sz="2000" dirty="0" smtClean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sk-SK" sz="2000" dirty="0"/>
              <a:t>o</a:t>
            </a:r>
            <a:r>
              <a:rPr lang="sk-SK" sz="2000" dirty="0" smtClean="0"/>
              <a:t>bce </a:t>
            </a:r>
            <a:r>
              <a:rPr lang="sk-SK" sz="2000" dirty="0"/>
              <a:t>nad 20 000 obyvateľov môžu byť súčasťou MAS, </a:t>
            </a:r>
            <a:r>
              <a:rPr lang="sk-SK" sz="2000" dirty="0" smtClean="0"/>
              <a:t>avšak podporené </a:t>
            </a:r>
            <a:r>
              <a:rPr lang="sk-SK" sz="2000" dirty="0"/>
              <a:t>budú len subjekty na ich </a:t>
            </a:r>
            <a:r>
              <a:rPr lang="sk-SK" sz="2000" dirty="0" smtClean="0"/>
              <a:t>území</a:t>
            </a:r>
          </a:p>
          <a:p>
            <a:pPr algn="just"/>
            <a:endParaRPr lang="sk-SK" sz="2000" dirty="0" smtClean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sk-SK" sz="2000" dirty="0"/>
              <a:t>p</a:t>
            </a:r>
            <a:r>
              <a:rPr lang="sk-SK" sz="2000" dirty="0" smtClean="0"/>
              <a:t>očet obyvateľov vyšší </a:t>
            </a:r>
            <a:r>
              <a:rPr lang="sk-SK" sz="2000" dirty="0"/>
              <a:t>ako 15 000 a </a:t>
            </a:r>
            <a:r>
              <a:rPr lang="sk-SK" sz="2000" dirty="0" smtClean="0"/>
              <a:t>nižší </a:t>
            </a:r>
            <a:r>
              <a:rPr lang="sk-SK" sz="2000" dirty="0"/>
              <a:t>alebo rovný 150 000 </a:t>
            </a:r>
            <a:endParaRPr lang="sk-SK" sz="2000" dirty="0" smtClean="0"/>
          </a:p>
          <a:p>
            <a:pPr algn="just"/>
            <a:endParaRPr lang="sk-SK" sz="2000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sk-SK" sz="2000" dirty="0" smtClean="0"/>
              <a:t>hustota </a:t>
            </a:r>
            <a:r>
              <a:rPr lang="sk-SK" sz="2000" dirty="0"/>
              <a:t>obyvateľstva do 150 obyv./</a:t>
            </a:r>
            <a:r>
              <a:rPr lang="sk-SK" sz="2000" dirty="0" smtClean="0"/>
              <a:t>km2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sk-SK" sz="2000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sk-SK" sz="2000" dirty="0" smtClean="0"/>
              <a:t> súvislé </a:t>
            </a:r>
            <a:r>
              <a:rPr lang="sk-SK" sz="2000" dirty="0"/>
              <a:t>územie </a:t>
            </a:r>
            <a:r>
              <a:rPr lang="sk-SK" sz="2000" dirty="0" smtClean="0"/>
              <a:t>ohraničujúce katastre </a:t>
            </a:r>
            <a:r>
              <a:rPr lang="sk-SK" sz="2000" dirty="0"/>
              <a:t>všetkých zahrnutých obcí, akceptovanou výnimkou môže byť, ak je súvislosť územia </a:t>
            </a:r>
            <a:r>
              <a:rPr lang="sk-SK" sz="2000" dirty="0" smtClean="0"/>
              <a:t>prerušená vojenským obvodom</a:t>
            </a:r>
            <a:endParaRPr lang="sk-SK" sz="2000" dirty="0"/>
          </a:p>
          <a:p>
            <a:pPr algn="just"/>
            <a:endParaRPr lang="sk-SK" sz="2000" dirty="0" smtClean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sk-SK" sz="2000" dirty="0" smtClean="0"/>
              <a:t>počet </a:t>
            </a:r>
            <a:r>
              <a:rPr lang="sk-SK" sz="2000" dirty="0"/>
              <a:t>obcí tvoriacich MAS </a:t>
            </a:r>
            <a:r>
              <a:rPr lang="sk-SK" sz="2000" dirty="0" smtClean="0"/>
              <a:t>je </a:t>
            </a:r>
            <a:r>
              <a:rPr lang="sk-SK" sz="2000" dirty="0"/>
              <a:t>15 </a:t>
            </a:r>
            <a:r>
              <a:rPr lang="sk-SK" sz="2000" dirty="0" smtClean="0"/>
              <a:t>obcí</a:t>
            </a:r>
            <a:endParaRPr lang="sk-SK" sz="2000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sk-SK" sz="2400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125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BBF668AB-B779-3BF6-829F-6A5CC1C11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01275" cy="2152650"/>
          </a:xfrm>
          <a:prstGeom prst="rect">
            <a:avLst/>
          </a:prstGeom>
        </p:spPr>
      </p:pic>
      <p:sp>
        <p:nvSpPr>
          <p:cNvPr id="5" name="BlokTextu 4">
            <a:extLst>
              <a:ext uri="{FF2B5EF4-FFF2-40B4-BE49-F238E27FC236}">
                <a16:creationId xmlns:a16="http://schemas.microsoft.com/office/drawing/2014/main" id="{50D59F2F-3D4B-A94C-0397-E2D33D3382DF}"/>
              </a:ext>
            </a:extLst>
          </p:cNvPr>
          <p:cNvSpPr txBox="1"/>
          <p:nvPr/>
        </p:nvSpPr>
        <p:spPr>
          <a:xfrm>
            <a:off x="559293" y="152995"/>
            <a:ext cx="917063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4000" b="1" dirty="0" smtClean="0">
                <a:solidFill>
                  <a:schemeClr val="bg1"/>
                </a:solidFill>
              </a:rPr>
              <a:t>Intervencia LEADER</a:t>
            </a:r>
            <a:endParaRPr lang="sk-SK" sz="4000" b="1" dirty="0">
              <a:solidFill>
                <a:schemeClr val="bg1"/>
              </a:solidFill>
            </a:endParaRPr>
          </a:p>
        </p:txBody>
      </p:sp>
      <p:pic>
        <p:nvPicPr>
          <p:cNvPr id="10" name="Obrázok 9">
            <a:extLst>
              <a:ext uri="{FF2B5EF4-FFF2-40B4-BE49-F238E27FC236}">
                <a16:creationId xmlns:a16="http://schemas.microsoft.com/office/drawing/2014/main" id="{6F96DA2C-B720-0CAB-564F-4DC19F8BE3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3004" y="5533052"/>
            <a:ext cx="2408995" cy="1324947"/>
          </a:xfrm>
          <a:prstGeom prst="rect">
            <a:avLst/>
          </a:prstGeom>
        </p:spPr>
      </p:pic>
      <p:sp>
        <p:nvSpPr>
          <p:cNvPr id="2" name="BlokTextu 1">
            <a:extLst>
              <a:ext uri="{FF2B5EF4-FFF2-40B4-BE49-F238E27FC236}">
                <a16:creationId xmlns:a16="http://schemas.microsoft.com/office/drawing/2014/main" id="{5B691C38-A278-1712-3A54-674A49A9A374}"/>
              </a:ext>
            </a:extLst>
          </p:cNvPr>
          <p:cNvSpPr txBox="1"/>
          <p:nvPr/>
        </p:nvSpPr>
        <p:spPr>
          <a:xfrm>
            <a:off x="129396" y="2031932"/>
            <a:ext cx="11869947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sk-SK" sz="2000" b="1" dirty="0"/>
              <a:t>LEADER: Implementácia stratégie miestneho rozvoja a projektov </a:t>
            </a:r>
            <a:r>
              <a:rPr lang="sk-SK" sz="2000" b="1" dirty="0" smtClean="0"/>
              <a:t>spolupráce, </a:t>
            </a:r>
            <a:r>
              <a:rPr lang="sk-SK" sz="2000" b="1" dirty="0"/>
              <a:t>chod MAS </a:t>
            </a:r>
            <a:r>
              <a:rPr lang="sk-SK" sz="2000" b="1" dirty="0" smtClean="0"/>
              <a:t>a animácie </a:t>
            </a:r>
            <a:r>
              <a:rPr lang="sk-SK" sz="2000" dirty="0"/>
              <a:t>– cieľom je realizácia jednotlivých priorít a aktivít definovaných v stratégiách </a:t>
            </a:r>
            <a:r>
              <a:rPr lang="sk-SK" sz="2000" dirty="0" smtClean="0"/>
              <a:t>miestneho rozvoja </a:t>
            </a:r>
            <a:r>
              <a:rPr lang="sk-SK" sz="2000" dirty="0"/>
              <a:t>prijímateľmi projektov v rámci územia MAS a podpora projektov spolupráce </a:t>
            </a:r>
            <a:r>
              <a:rPr lang="sk-SK" sz="2000" dirty="0" smtClean="0"/>
              <a:t>medzi územiami </a:t>
            </a:r>
            <a:r>
              <a:rPr lang="sk-SK" sz="2000" dirty="0"/>
              <a:t>MAS v rámci SR alebo územiami MAS v rámci členských štátov EÚ, príp. </a:t>
            </a:r>
            <a:r>
              <a:rPr lang="sk-SK" sz="2000" dirty="0" smtClean="0"/>
              <a:t>tretích krajín.</a:t>
            </a:r>
          </a:p>
          <a:p>
            <a:pPr algn="just"/>
            <a:endParaRPr lang="sk-SK" sz="2000" dirty="0"/>
          </a:p>
          <a:p>
            <a:pPr algn="just"/>
            <a:endParaRPr lang="sk-SK" sz="2000" dirty="0" smtClean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sk-SK" sz="2000" b="1" dirty="0" smtClean="0"/>
              <a:t>LEADER</a:t>
            </a:r>
            <a:r>
              <a:rPr lang="sk-SK" sz="2000" b="1" dirty="0"/>
              <a:t>: Chod MAS a animácie </a:t>
            </a:r>
            <a:r>
              <a:rPr lang="sk-SK" sz="2000" dirty="0"/>
              <a:t>– cieľom je podpora na prevádzkovú a administratívnu </a:t>
            </a:r>
            <a:r>
              <a:rPr lang="sk-SK" sz="2000" dirty="0" smtClean="0"/>
              <a:t>činnosť MAS </a:t>
            </a:r>
            <a:r>
              <a:rPr lang="sk-SK" sz="2000" dirty="0"/>
              <a:t>ako aj na náklady v súvislosti s oživovaním (animáciou) stratégie miestneho rozvoja.</a:t>
            </a:r>
            <a:endParaRPr lang="sk-SK" sz="2000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4817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BBF668AB-B779-3BF6-829F-6A5CC1C11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01275" cy="2152650"/>
          </a:xfrm>
          <a:prstGeom prst="rect">
            <a:avLst/>
          </a:prstGeom>
        </p:spPr>
      </p:pic>
      <p:sp>
        <p:nvSpPr>
          <p:cNvPr id="5" name="BlokTextu 4">
            <a:extLst>
              <a:ext uri="{FF2B5EF4-FFF2-40B4-BE49-F238E27FC236}">
                <a16:creationId xmlns:a16="http://schemas.microsoft.com/office/drawing/2014/main" id="{50D59F2F-3D4B-A94C-0397-E2D33D3382DF}"/>
              </a:ext>
            </a:extLst>
          </p:cNvPr>
          <p:cNvSpPr txBox="1"/>
          <p:nvPr/>
        </p:nvSpPr>
        <p:spPr>
          <a:xfrm>
            <a:off x="559293" y="152995"/>
            <a:ext cx="917063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4000" b="1" dirty="0" smtClean="0">
                <a:solidFill>
                  <a:schemeClr val="bg1"/>
                </a:solidFill>
              </a:rPr>
              <a:t>Podmienky oprávnenosti</a:t>
            </a:r>
            <a:endParaRPr lang="sk-SK" sz="4000" b="1" dirty="0">
              <a:solidFill>
                <a:schemeClr val="bg1"/>
              </a:solidFill>
            </a:endParaRPr>
          </a:p>
        </p:txBody>
      </p:sp>
      <p:pic>
        <p:nvPicPr>
          <p:cNvPr id="10" name="Obrázok 9">
            <a:extLst>
              <a:ext uri="{FF2B5EF4-FFF2-40B4-BE49-F238E27FC236}">
                <a16:creationId xmlns:a16="http://schemas.microsoft.com/office/drawing/2014/main" id="{6F96DA2C-B720-0CAB-564F-4DC19F8BE3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3004" y="5533052"/>
            <a:ext cx="2408995" cy="1324947"/>
          </a:xfrm>
          <a:prstGeom prst="rect">
            <a:avLst/>
          </a:prstGeom>
        </p:spPr>
      </p:pic>
      <p:sp>
        <p:nvSpPr>
          <p:cNvPr id="2" name="BlokTextu 1">
            <a:extLst>
              <a:ext uri="{FF2B5EF4-FFF2-40B4-BE49-F238E27FC236}">
                <a16:creationId xmlns:a16="http://schemas.microsoft.com/office/drawing/2014/main" id="{5B691C38-A278-1712-3A54-674A49A9A374}"/>
              </a:ext>
            </a:extLst>
          </p:cNvPr>
          <p:cNvSpPr txBox="1"/>
          <p:nvPr/>
        </p:nvSpPr>
        <p:spPr>
          <a:xfrm>
            <a:off x="146649" y="2031932"/>
            <a:ext cx="11930331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2000" b="1" dirty="0"/>
              <a:t>Podmienky oprávnenosti pre </a:t>
            </a:r>
            <a:r>
              <a:rPr lang="sk-SK" sz="2000" b="1" dirty="0" smtClean="0"/>
              <a:t>MAS</a:t>
            </a:r>
            <a:endParaRPr lang="sk-SK" sz="2000" b="1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sk-SK" sz="2000" dirty="0" smtClean="0"/>
              <a:t>Finančná alokácia</a:t>
            </a:r>
            <a:r>
              <a:rPr lang="sk-SK" sz="2000" dirty="0"/>
              <a:t>, ktorá zahŕňa výdavky na realizáciu projektov žiadateľov v rámci územia MAS, </a:t>
            </a:r>
            <a:r>
              <a:rPr lang="sk-SK" sz="2000" dirty="0" smtClean="0"/>
              <a:t>výdavky týkajúce </a:t>
            </a:r>
            <a:r>
              <a:rPr lang="sk-SK" sz="2000" dirty="0"/>
              <a:t>sa chodu MAS a animácií, výdavky na realizáciu projektov spolupráce </a:t>
            </a:r>
            <a:r>
              <a:rPr lang="sk-SK" sz="2000" dirty="0" smtClean="0"/>
              <a:t>MAS</a:t>
            </a:r>
            <a:endParaRPr lang="sk-SK" sz="2000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sk-SK" sz="2000" dirty="0" smtClean="0"/>
              <a:t>Vzorec </a:t>
            </a:r>
            <a:r>
              <a:rPr lang="sk-SK" sz="2000" dirty="0"/>
              <a:t>na výpočet finančnej alokácie </a:t>
            </a:r>
            <a:r>
              <a:rPr lang="sk-SK" sz="2000" dirty="0" smtClean="0"/>
              <a:t>MAS: </a:t>
            </a:r>
            <a:r>
              <a:rPr lang="sk-SK" sz="2000" b="1" dirty="0"/>
              <a:t>počet obyvateľov MAS, rozloha územia MAS, počet obcí MAS.</a:t>
            </a:r>
          </a:p>
          <a:p>
            <a:endParaRPr lang="sk-SK" sz="2400" b="1" dirty="0" smtClean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2000" b="1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Výber MAS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sk-SK" sz="2000" b="1" dirty="0"/>
              <a:t>Fáza 1: Splnenie kritérií oprávnenosti (inštitucionálne a funkčné riadenie </a:t>
            </a:r>
            <a:r>
              <a:rPr lang="sk-SK" sz="2000" b="1" dirty="0" smtClean="0"/>
              <a:t>MAS)</a:t>
            </a:r>
          </a:p>
          <a:p>
            <a:pPr marL="449263" algn="just"/>
            <a:r>
              <a:rPr lang="sk-SK" sz="2000" i="1" dirty="0" smtClean="0"/>
              <a:t>Oprávnený </a:t>
            </a:r>
            <a:r>
              <a:rPr lang="sk-SK" sz="2000" i="1" dirty="0"/>
              <a:t>žiadateľ: </a:t>
            </a:r>
            <a:r>
              <a:rPr lang="sk-SK" sz="2000" i="1" dirty="0" err="1"/>
              <a:t>verejno</a:t>
            </a:r>
            <a:r>
              <a:rPr lang="sk-SK" sz="2000" i="1" dirty="0"/>
              <a:t> – súkromné partnerstvo s právnou subjektivitou (občianske združenie v</a:t>
            </a:r>
          </a:p>
          <a:p>
            <a:pPr marL="449263" algn="just"/>
            <a:r>
              <a:rPr lang="sk-SK" sz="2000" i="1" dirty="0"/>
              <a:t>zmysle zákona č. 83/1990 Zb</a:t>
            </a:r>
            <a:r>
              <a:rPr lang="sk-SK" sz="2000" i="1" dirty="0" smtClean="0"/>
              <a:t>.), </a:t>
            </a:r>
            <a:r>
              <a:rPr lang="sk-SK" sz="2000" i="1" dirty="0"/>
              <a:t>ktoré je založené </a:t>
            </a:r>
            <a:r>
              <a:rPr lang="sk-SK" sz="2000" i="1" dirty="0" smtClean="0"/>
              <a:t>a pracuje </a:t>
            </a:r>
            <a:r>
              <a:rPr lang="sk-SK" sz="2000" i="1" dirty="0"/>
              <a:t>na princípoch </a:t>
            </a:r>
            <a:r>
              <a:rPr lang="sk-SK" sz="2000" i="1" dirty="0" smtClean="0"/>
              <a:t>LEADER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sk-SK" sz="2000" b="1" dirty="0"/>
              <a:t>Fáza 2: Výber stratégií miestneho rozvoja </a:t>
            </a:r>
          </a:p>
          <a:p>
            <a:pPr marL="449263" algn="just"/>
            <a:r>
              <a:rPr lang="sk-SK" sz="2000" i="1" dirty="0"/>
              <a:t>Oprávnený žiadateľ: </a:t>
            </a:r>
            <a:r>
              <a:rPr lang="sk-SK" sz="2000" i="1" dirty="0" err="1"/>
              <a:t>verejno</a:t>
            </a:r>
            <a:r>
              <a:rPr lang="sk-SK" sz="2000" i="1" dirty="0"/>
              <a:t> – súkromné partnerstvo s právnou subjektivitou (občianske združenie v</a:t>
            </a:r>
          </a:p>
          <a:p>
            <a:pPr marL="449263" algn="just"/>
            <a:r>
              <a:rPr lang="sk-SK" sz="2000" i="1" dirty="0"/>
              <a:t>zmysle zákona č. 83/1990 Zb</a:t>
            </a:r>
            <a:r>
              <a:rPr lang="sk-SK" sz="2000" i="1" dirty="0" smtClean="0"/>
              <a:t>.), </a:t>
            </a:r>
            <a:r>
              <a:rPr lang="sk-SK" sz="2000" i="1" dirty="0"/>
              <a:t>ktoré je založené </a:t>
            </a:r>
            <a:r>
              <a:rPr lang="sk-SK" sz="2000" i="1" dirty="0" smtClean="0"/>
              <a:t>a pracuje </a:t>
            </a:r>
            <a:r>
              <a:rPr lang="sk-SK" sz="2000" i="1" dirty="0"/>
              <a:t>na princípoch </a:t>
            </a:r>
            <a:r>
              <a:rPr lang="sk-SK" sz="2000" i="1" dirty="0" smtClean="0"/>
              <a:t>LEADER. Predloženie </a:t>
            </a:r>
            <a:r>
              <a:rPr lang="sk-SK" sz="2000" i="1" dirty="0"/>
              <a:t>stratégie miestneho rozvoja </a:t>
            </a:r>
            <a:r>
              <a:rPr lang="sk-SK" sz="2000" i="1" dirty="0" smtClean="0"/>
              <a:t>povinne stanovené prvky</a:t>
            </a:r>
            <a:endParaRPr lang="sk-SK" sz="2000" i="1" dirty="0"/>
          </a:p>
        </p:txBody>
      </p:sp>
    </p:spTree>
    <p:extLst>
      <p:ext uri="{BB962C8B-B14F-4D97-AF65-F5344CB8AC3E}">
        <p14:creationId xmlns:p14="http://schemas.microsoft.com/office/powerpoint/2010/main" val="211430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BBF668AB-B779-3BF6-829F-6A5CC1C11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01275" cy="2152650"/>
          </a:xfrm>
          <a:prstGeom prst="rect">
            <a:avLst/>
          </a:prstGeom>
        </p:spPr>
      </p:pic>
      <p:sp>
        <p:nvSpPr>
          <p:cNvPr id="5" name="BlokTextu 4">
            <a:extLst>
              <a:ext uri="{FF2B5EF4-FFF2-40B4-BE49-F238E27FC236}">
                <a16:creationId xmlns:a16="http://schemas.microsoft.com/office/drawing/2014/main" id="{50D59F2F-3D4B-A94C-0397-E2D33D3382DF}"/>
              </a:ext>
            </a:extLst>
          </p:cNvPr>
          <p:cNvSpPr txBox="1"/>
          <p:nvPr/>
        </p:nvSpPr>
        <p:spPr>
          <a:xfrm>
            <a:off x="559293" y="152995"/>
            <a:ext cx="917063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4000" b="1" dirty="0" smtClean="0">
                <a:solidFill>
                  <a:schemeClr val="bg1"/>
                </a:solidFill>
              </a:rPr>
              <a:t>Výber MAS</a:t>
            </a:r>
            <a:endParaRPr lang="sk-SK" sz="4000" b="1" dirty="0">
              <a:solidFill>
                <a:schemeClr val="bg1"/>
              </a:solidFill>
            </a:endParaRPr>
          </a:p>
        </p:txBody>
      </p:sp>
      <p:pic>
        <p:nvPicPr>
          <p:cNvPr id="10" name="Obrázok 9">
            <a:extLst>
              <a:ext uri="{FF2B5EF4-FFF2-40B4-BE49-F238E27FC236}">
                <a16:creationId xmlns:a16="http://schemas.microsoft.com/office/drawing/2014/main" id="{6F96DA2C-B720-0CAB-564F-4DC19F8BE3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3004" y="5533052"/>
            <a:ext cx="2408995" cy="1324947"/>
          </a:xfrm>
          <a:prstGeom prst="rect">
            <a:avLst/>
          </a:prstGeom>
        </p:spPr>
      </p:pic>
      <p:sp>
        <p:nvSpPr>
          <p:cNvPr id="2" name="BlokTextu 1">
            <a:extLst>
              <a:ext uri="{FF2B5EF4-FFF2-40B4-BE49-F238E27FC236}">
                <a16:creationId xmlns:a16="http://schemas.microsoft.com/office/drawing/2014/main" id="{5B691C38-A278-1712-3A54-674A49A9A374}"/>
              </a:ext>
            </a:extLst>
          </p:cNvPr>
          <p:cNvSpPr txBox="1"/>
          <p:nvPr/>
        </p:nvSpPr>
        <p:spPr>
          <a:xfrm>
            <a:off x="146650" y="1962924"/>
            <a:ext cx="11947584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2000" b="1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Výber MAS - </a:t>
            </a:r>
            <a:r>
              <a:rPr lang="sk-SK" sz="2000" b="1" dirty="0" smtClean="0"/>
              <a:t>Fáza </a:t>
            </a:r>
            <a:r>
              <a:rPr lang="sk-SK" sz="2000" b="1" dirty="0"/>
              <a:t>1: Splnenie kritérií oprávnenosti (inštitucionálne a funkčné riadenie MAS)</a:t>
            </a:r>
          </a:p>
          <a:p>
            <a:pPr algn="just"/>
            <a:r>
              <a:rPr lang="sk-SK" i="1" dirty="0" smtClean="0"/>
              <a:t>Podmienky oprávnenosti pre MAS:</a:t>
            </a:r>
          </a:p>
          <a:p>
            <a:pPr marL="342900" indent="-342900" algn="just">
              <a:buFont typeface="+mj-lt"/>
              <a:buAutoNum type="alphaLcParenR"/>
            </a:pPr>
            <a:r>
              <a:rPr lang="sk-SK" dirty="0" smtClean="0"/>
              <a:t>počet </a:t>
            </a:r>
            <a:r>
              <a:rPr lang="sk-SK" dirty="0"/>
              <a:t>obyvateľov </a:t>
            </a:r>
            <a:r>
              <a:rPr lang="sk-SK" dirty="0" smtClean="0"/>
              <a:t>VSP musí </a:t>
            </a:r>
            <a:r>
              <a:rPr lang="sk-SK" dirty="0"/>
              <a:t>byť vyšší ako 15 000 a nižší alebo rovný </a:t>
            </a:r>
            <a:r>
              <a:rPr lang="sk-SK" dirty="0" smtClean="0"/>
              <a:t>150 000</a:t>
            </a:r>
            <a:endParaRPr lang="sk-SK" dirty="0"/>
          </a:p>
          <a:p>
            <a:pPr marL="342900" indent="-342900" algn="just">
              <a:buFont typeface="+mj-lt"/>
              <a:buAutoNum type="alphaLcParenR"/>
            </a:pPr>
            <a:r>
              <a:rPr lang="sk-SK" dirty="0" smtClean="0"/>
              <a:t>obec </a:t>
            </a:r>
            <a:r>
              <a:rPr lang="sk-SK" dirty="0"/>
              <a:t>nesmie byť členom dvoch a viac </a:t>
            </a:r>
            <a:r>
              <a:rPr lang="sk-SK" dirty="0" smtClean="0"/>
              <a:t>VSP </a:t>
            </a:r>
          </a:p>
          <a:p>
            <a:pPr marL="342900" indent="-342900" algn="just">
              <a:buFont typeface="+mj-lt"/>
              <a:buAutoNum type="alphaLcParenR"/>
            </a:pPr>
            <a:r>
              <a:rPr lang="sk-SK" dirty="0" smtClean="0"/>
              <a:t>hustota </a:t>
            </a:r>
            <a:r>
              <a:rPr lang="sk-SK" dirty="0"/>
              <a:t>obyvateľstva celého územia </a:t>
            </a:r>
            <a:r>
              <a:rPr lang="sk-SK" dirty="0" smtClean="0"/>
              <a:t>VSP nesmie </a:t>
            </a:r>
            <a:r>
              <a:rPr lang="sk-SK" dirty="0"/>
              <a:t>byť vyššia ako </a:t>
            </a:r>
            <a:r>
              <a:rPr lang="sk-SK" dirty="0" smtClean="0"/>
              <a:t>150 obyv</a:t>
            </a:r>
            <a:r>
              <a:rPr lang="sk-SK" dirty="0"/>
              <a:t>./</a:t>
            </a:r>
            <a:r>
              <a:rPr lang="sk-SK" dirty="0" smtClean="0"/>
              <a:t>km2</a:t>
            </a:r>
            <a:endParaRPr lang="sk-SK" dirty="0"/>
          </a:p>
          <a:p>
            <a:pPr marL="342900" indent="-342900" algn="just">
              <a:buFont typeface="+mj-lt"/>
              <a:buAutoNum type="alphaLcParenR"/>
            </a:pPr>
            <a:r>
              <a:rPr lang="sk-SK" dirty="0" smtClean="0"/>
              <a:t>z </a:t>
            </a:r>
            <a:r>
              <a:rPr lang="sk-SK" dirty="0"/>
              <a:t>podpory sú vylúčené obce s počtom obyvateľov nad 20 </a:t>
            </a:r>
            <a:r>
              <a:rPr lang="sk-SK" dirty="0" smtClean="0"/>
              <a:t>000 (môžu </a:t>
            </a:r>
            <a:r>
              <a:rPr lang="sk-SK" dirty="0"/>
              <a:t>byť súčasťou </a:t>
            </a:r>
            <a:r>
              <a:rPr lang="sk-SK" dirty="0" smtClean="0"/>
              <a:t>VSP, </a:t>
            </a:r>
            <a:r>
              <a:rPr lang="sk-SK" dirty="0"/>
              <a:t>ale nemôžu byť príjemcom </a:t>
            </a:r>
            <a:r>
              <a:rPr lang="sk-SK" dirty="0" smtClean="0"/>
              <a:t>podpory</a:t>
            </a:r>
            <a:endParaRPr lang="sk-SK" dirty="0"/>
          </a:p>
          <a:p>
            <a:pPr marL="342900" indent="-342900" algn="just">
              <a:buFont typeface="+mj-lt"/>
              <a:buAutoNum type="alphaLcParenR"/>
            </a:pPr>
            <a:r>
              <a:rPr lang="sk-SK" dirty="0" smtClean="0"/>
              <a:t>z </a:t>
            </a:r>
            <a:r>
              <a:rPr lang="sk-SK" dirty="0"/>
              <a:t>podpory sú vylúčené všetky krajské mestá s výnimkou prímestských častí Bratislavy a Košíc do </a:t>
            </a:r>
            <a:r>
              <a:rPr lang="sk-SK" dirty="0" smtClean="0"/>
              <a:t>5 000 </a:t>
            </a:r>
            <a:r>
              <a:rPr lang="sk-SK" dirty="0"/>
              <a:t>obyvateľov (</a:t>
            </a:r>
            <a:r>
              <a:rPr lang="sk-SK" dirty="0" smtClean="0"/>
              <a:t>vrátane)</a:t>
            </a:r>
            <a:endParaRPr lang="sk-SK" dirty="0"/>
          </a:p>
          <a:p>
            <a:pPr marL="342900" indent="-342900" algn="just">
              <a:buFont typeface="+mj-lt"/>
              <a:buAutoNum type="alphaLcParenR"/>
            </a:pPr>
            <a:r>
              <a:rPr lang="sk-SK" dirty="0" smtClean="0"/>
              <a:t>predloženie dokladov </a:t>
            </a:r>
            <a:r>
              <a:rPr lang="sk-SK" dirty="0"/>
              <a:t>o formovaní územia </a:t>
            </a:r>
            <a:r>
              <a:rPr lang="sk-SK" dirty="0" smtClean="0"/>
              <a:t>VSP </a:t>
            </a:r>
          </a:p>
          <a:p>
            <a:pPr marL="342900" indent="-342900" algn="just">
              <a:buFont typeface="+mj-lt"/>
              <a:buAutoNum type="alphaLcParenR"/>
            </a:pPr>
            <a:r>
              <a:rPr lang="sk-SK" dirty="0" smtClean="0"/>
              <a:t>minimálny </a:t>
            </a:r>
            <a:r>
              <a:rPr lang="sk-SK" dirty="0"/>
              <a:t>počet obcí tvoriacich </a:t>
            </a:r>
            <a:r>
              <a:rPr lang="sk-SK" dirty="0" smtClean="0"/>
              <a:t>VSP je 15 obcí  </a:t>
            </a:r>
            <a:r>
              <a:rPr lang="sk-SK" dirty="0"/>
              <a:t>(obce môžu byť zastúpené </a:t>
            </a:r>
            <a:r>
              <a:rPr lang="sk-SK" dirty="0" smtClean="0"/>
              <a:t>aj združením</a:t>
            </a:r>
            <a:r>
              <a:rPr lang="sk-SK" dirty="0"/>
              <a:t>, príp. mikroregiónom</a:t>
            </a:r>
            <a:r>
              <a:rPr lang="sk-SK" dirty="0" smtClean="0"/>
              <a:t>) </a:t>
            </a:r>
          </a:p>
          <a:p>
            <a:pPr marL="342900" indent="-342900" algn="just">
              <a:buFont typeface="+mj-lt"/>
              <a:buAutoNum type="alphaLcParenR"/>
            </a:pPr>
            <a:r>
              <a:rPr lang="sk-SK" dirty="0" smtClean="0"/>
              <a:t>VSP má </a:t>
            </a:r>
            <a:r>
              <a:rPr lang="sk-SK" dirty="0"/>
              <a:t>odborné a administratívne kapacity potrebné na </a:t>
            </a:r>
            <a:r>
              <a:rPr lang="sk-SK" dirty="0" smtClean="0"/>
              <a:t>vykonávanie stanovených </a:t>
            </a:r>
            <a:r>
              <a:rPr lang="sk-SK" dirty="0"/>
              <a:t>úloh </a:t>
            </a:r>
            <a:endParaRPr lang="sk-SK" dirty="0"/>
          </a:p>
          <a:p>
            <a:pPr marL="342900" indent="-342900" algn="just">
              <a:buFont typeface="+mj-lt"/>
              <a:buAutoNum type="alphaLcParenR"/>
            </a:pPr>
            <a:r>
              <a:rPr lang="sk-SK" dirty="0" smtClean="0"/>
              <a:t>VSP je </a:t>
            </a:r>
            <a:r>
              <a:rPr lang="sk-SK" dirty="0"/>
              <a:t>zoskupenie predstaviteľov verejných a súkromných </a:t>
            </a:r>
            <a:r>
              <a:rPr lang="sk-SK" dirty="0" smtClean="0"/>
              <a:t>partnerov  (na </a:t>
            </a:r>
            <a:r>
              <a:rPr lang="sk-SK" dirty="0"/>
              <a:t>úrovni rozhodovania nemajú ani orgány verejnej </a:t>
            </a:r>
            <a:r>
              <a:rPr lang="sk-SK" dirty="0" smtClean="0"/>
              <a:t>moci, ani </a:t>
            </a:r>
            <a:r>
              <a:rPr lang="sk-SK" dirty="0"/>
              <a:t>žiadna záujmová skupina viac ako 49% hlasovacích </a:t>
            </a:r>
            <a:r>
              <a:rPr lang="sk-SK" dirty="0" smtClean="0"/>
              <a:t>práv</a:t>
            </a:r>
            <a:endParaRPr lang="sk-SK" dirty="0"/>
          </a:p>
          <a:p>
            <a:pPr marL="342900" indent="-342900" algn="just">
              <a:buFont typeface="+mj-lt"/>
              <a:buAutoNum type="alphaLcParenR"/>
            </a:pPr>
            <a:r>
              <a:rPr lang="sk-SK" dirty="0" smtClean="0"/>
              <a:t>členovia VSP musia </a:t>
            </a:r>
            <a:r>
              <a:rPr lang="sk-SK" dirty="0"/>
              <a:t>pôsobiť na území MAS, </a:t>
            </a:r>
            <a:r>
              <a:rPr lang="sk-SK" dirty="0" err="1"/>
              <a:t>t.z</a:t>
            </a:r>
            <a:r>
              <a:rPr lang="sk-SK" dirty="0"/>
              <a:t>. mať na území </a:t>
            </a:r>
            <a:r>
              <a:rPr lang="sk-SK" dirty="0" smtClean="0"/>
              <a:t>trvalý alebo </a:t>
            </a:r>
            <a:r>
              <a:rPr lang="sk-SK" dirty="0"/>
              <a:t>prechodný pobyt, sídlo alebo </a:t>
            </a:r>
            <a:r>
              <a:rPr lang="sk-SK" dirty="0" smtClean="0"/>
              <a:t>prevádzku</a:t>
            </a:r>
            <a:endParaRPr lang="sk-SK" dirty="0"/>
          </a:p>
          <a:p>
            <a:pPr marL="342900" indent="-342900" algn="just">
              <a:buFont typeface="+mj-lt"/>
              <a:buAutoNum type="alphaLcParenR"/>
            </a:pPr>
            <a:r>
              <a:rPr lang="sk-SK" dirty="0" smtClean="0"/>
              <a:t>územie, pokrýva súvislé </a:t>
            </a:r>
            <a:r>
              <a:rPr lang="sk-SK" dirty="0"/>
              <a:t>územie ohraničujúce katastre všetkých zahrnutých </a:t>
            </a:r>
            <a:r>
              <a:rPr lang="sk-SK" dirty="0" smtClean="0"/>
              <a:t>obcí.</a:t>
            </a:r>
            <a:endParaRPr lang="sk-SK" dirty="0"/>
          </a:p>
          <a:p>
            <a:pPr marL="342900" indent="-342900" algn="just">
              <a:buFont typeface="+mj-lt"/>
              <a:buAutoNum type="alphaLcParenR"/>
            </a:pPr>
            <a:r>
              <a:rPr lang="sk-SK" dirty="0" smtClean="0"/>
              <a:t>v najvyššom orgáne MAS musí byť zastúpený minimálne 1 mladý človek vo veku od 18 - 40 rokov a minimálne 3 ženy ako členovia orgánu </a:t>
            </a:r>
            <a:endParaRPr lang="sk-SK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964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BBF668AB-B779-3BF6-829F-6A5CC1C11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01275" cy="2152650"/>
          </a:xfrm>
          <a:prstGeom prst="rect">
            <a:avLst/>
          </a:prstGeom>
        </p:spPr>
      </p:pic>
      <p:sp>
        <p:nvSpPr>
          <p:cNvPr id="5" name="BlokTextu 4">
            <a:extLst>
              <a:ext uri="{FF2B5EF4-FFF2-40B4-BE49-F238E27FC236}">
                <a16:creationId xmlns:a16="http://schemas.microsoft.com/office/drawing/2014/main" id="{50D59F2F-3D4B-A94C-0397-E2D33D3382DF}"/>
              </a:ext>
            </a:extLst>
          </p:cNvPr>
          <p:cNvSpPr txBox="1"/>
          <p:nvPr/>
        </p:nvSpPr>
        <p:spPr>
          <a:xfrm>
            <a:off x="559293" y="152995"/>
            <a:ext cx="917063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4000" b="1" dirty="0" smtClean="0">
                <a:solidFill>
                  <a:schemeClr val="bg1"/>
                </a:solidFill>
              </a:rPr>
              <a:t>Výber MAS</a:t>
            </a:r>
            <a:endParaRPr lang="sk-SK" sz="4000" b="1" dirty="0">
              <a:solidFill>
                <a:schemeClr val="bg1"/>
              </a:solidFill>
            </a:endParaRPr>
          </a:p>
        </p:txBody>
      </p:sp>
      <p:pic>
        <p:nvPicPr>
          <p:cNvPr id="10" name="Obrázok 9">
            <a:extLst>
              <a:ext uri="{FF2B5EF4-FFF2-40B4-BE49-F238E27FC236}">
                <a16:creationId xmlns:a16="http://schemas.microsoft.com/office/drawing/2014/main" id="{6F96DA2C-B720-0CAB-564F-4DC19F8BE3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3004" y="5533052"/>
            <a:ext cx="2408995" cy="1324947"/>
          </a:xfrm>
          <a:prstGeom prst="rect">
            <a:avLst/>
          </a:prstGeom>
        </p:spPr>
      </p:pic>
      <p:sp>
        <p:nvSpPr>
          <p:cNvPr id="2" name="BlokTextu 1">
            <a:extLst>
              <a:ext uri="{FF2B5EF4-FFF2-40B4-BE49-F238E27FC236}">
                <a16:creationId xmlns:a16="http://schemas.microsoft.com/office/drawing/2014/main" id="{5B691C38-A278-1712-3A54-674A49A9A374}"/>
              </a:ext>
            </a:extLst>
          </p:cNvPr>
          <p:cNvSpPr txBox="1"/>
          <p:nvPr/>
        </p:nvSpPr>
        <p:spPr>
          <a:xfrm>
            <a:off x="163902" y="1954296"/>
            <a:ext cx="11904453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sk-SK" sz="20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Výber MAS - </a:t>
            </a:r>
            <a:r>
              <a:rPr lang="sk-SK" sz="2000" b="1" dirty="0"/>
              <a:t>Fáza </a:t>
            </a:r>
            <a:r>
              <a:rPr lang="sk-SK" sz="2000" b="1" dirty="0" smtClean="0"/>
              <a:t>2: Výber </a:t>
            </a:r>
            <a:r>
              <a:rPr lang="sk-SK" sz="2000" b="1" dirty="0"/>
              <a:t>stratégií miestneho rozvoja (schválenie stratégie miestneho rozvoja a udelenie </a:t>
            </a:r>
            <a:r>
              <a:rPr lang="sk-SK" sz="2000" b="1" dirty="0" smtClean="0"/>
              <a:t>štatútu MAS</a:t>
            </a:r>
            <a:r>
              <a:rPr lang="sk-SK" sz="2000" b="1" dirty="0"/>
              <a:t>)</a:t>
            </a:r>
          </a:p>
          <a:p>
            <a:r>
              <a:rPr lang="sk-SK" sz="2000" i="1" dirty="0" smtClean="0"/>
              <a:t>Hodnotiace </a:t>
            </a:r>
            <a:r>
              <a:rPr lang="sk-SK" sz="2000" i="1" dirty="0"/>
              <a:t>kritériá pre schválenie stratégie miestneho rozvoja a udelenie štatútu MAS:</a:t>
            </a:r>
          </a:p>
          <a:p>
            <a:pPr marL="342900" indent="-342900">
              <a:buFont typeface="+mj-lt"/>
              <a:buAutoNum type="alphaLcParenR"/>
            </a:pPr>
            <a:r>
              <a:rPr lang="pl-PL" sz="2000" dirty="0"/>
              <a:t>b</a:t>
            </a:r>
            <a:r>
              <a:rPr lang="pl-PL" sz="2000" dirty="0" smtClean="0"/>
              <a:t>udovanie </a:t>
            </a:r>
            <a:r>
              <a:rPr lang="pl-PL" sz="2000" dirty="0"/>
              <a:t>partnerstva a postup zapojenia komunity do vypracovania stratégie miestneho </a:t>
            </a:r>
            <a:r>
              <a:rPr lang="pl-PL" sz="2000" dirty="0" smtClean="0"/>
              <a:t>rozvoja</a:t>
            </a:r>
          </a:p>
          <a:p>
            <a:pPr marL="342900" indent="-342900">
              <a:buFont typeface="+mj-lt"/>
              <a:buAutoNum type="alphaLcParenR"/>
            </a:pPr>
            <a:r>
              <a:rPr lang="sk-SK" sz="2000" dirty="0"/>
              <a:t>a</a:t>
            </a:r>
            <a:r>
              <a:rPr lang="sk-SK" sz="2000" dirty="0" smtClean="0"/>
              <a:t>nalýza </a:t>
            </a:r>
            <a:r>
              <a:rPr lang="sk-SK" sz="2000" dirty="0"/>
              <a:t>potrieb rozvoja a potenciálu danej </a:t>
            </a:r>
            <a:r>
              <a:rPr lang="sk-SK" sz="2000" dirty="0" smtClean="0"/>
              <a:t>oblasti</a:t>
            </a:r>
          </a:p>
          <a:p>
            <a:pPr marL="342900" indent="-342900">
              <a:buFont typeface="+mj-lt"/>
              <a:buAutoNum type="alphaLcParenR"/>
            </a:pPr>
            <a:r>
              <a:rPr lang="sk-SK" sz="2000" dirty="0"/>
              <a:t>h</a:t>
            </a:r>
            <a:r>
              <a:rPr lang="sk-SK" sz="2000" dirty="0" smtClean="0"/>
              <a:t>odnotenie </a:t>
            </a:r>
            <a:r>
              <a:rPr lang="sk-SK" sz="2000" dirty="0"/>
              <a:t>kvality stratégie miestneho rozvoja </a:t>
            </a:r>
            <a:r>
              <a:rPr lang="sk-SK" sz="2000" dirty="0" smtClean="0"/>
              <a:t>(jasne formulované ciele </a:t>
            </a:r>
            <a:r>
              <a:rPr lang="sk-SK" sz="2000" dirty="0"/>
              <a:t>a </a:t>
            </a:r>
            <a:r>
              <a:rPr lang="sk-SK" sz="2000" dirty="0" smtClean="0"/>
              <a:t>aktivity)</a:t>
            </a:r>
            <a:endParaRPr lang="sk-SK" sz="2000" dirty="0"/>
          </a:p>
          <a:p>
            <a:r>
              <a:rPr lang="pl-PL" sz="2000" dirty="0" smtClean="0"/>
              <a:t>d</a:t>
            </a:r>
            <a:r>
              <a:rPr lang="pl-PL" sz="2000" dirty="0"/>
              <a:t>) </a:t>
            </a:r>
            <a:r>
              <a:rPr lang="pl-PL" sz="2000" dirty="0" smtClean="0"/>
              <a:t>  inovácie </a:t>
            </a:r>
            <a:r>
              <a:rPr lang="pl-PL" sz="2000" dirty="0"/>
              <a:t>na miestnej </a:t>
            </a:r>
            <a:r>
              <a:rPr lang="pl-PL" sz="2000" dirty="0" smtClean="0"/>
              <a:t>úrovni</a:t>
            </a:r>
            <a:endParaRPr lang="pl-PL" sz="2000" dirty="0"/>
          </a:p>
          <a:p>
            <a:r>
              <a:rPr lang="sk-SK" sz="2000" dirty="0" smtClean="0"/>
              <a:t>e)   monitoring </a:t>
            </a:r>
            <a:r>
              <a:rPr lang="sk-SK" sz="2000" dirty="0"/>
              <a:t>a hodnotenie</a:t>
            </a:r>
          </a:p>
          <a:p>
            <a:r>
              <a:rPr lang="sk-SK" sz="2000" dirty="0" smtClean="0"/>
              <a:t>f</a:t>
            </a:r>
            <a:r>
              <a:rPr lang="sk-SK" sz="2000" dirty="0"/>
              <a:t>) </a:t>
            </a:r>
            <a:r>
              <a:rPr lang="sk-SK" sz="2000" dirty="0" smtClean="0"/>
              <a:t>   prínos </a:t>
            </a:r>
            <a:r>
              <a:rPr lang="sk-SK" sz="2000" dirty="0"/>
              <a:t>stratégie k zlepšovaniu ekonomického rozvoja územia a napĺňaniu cieľov SP SPP</a:t>
            </a:r>
          </a:p>
          <a:p>
            <a:pPr marL="361950" indent="-361950"/>
            <a:r>
              <a:rPr lang="sk-SK" sz="2000" dirty="0"/>
              <a:t>g) </a:t>
            </a:r>
            <a:r>
              <a:rPr lang="sk-SK" sz="2000" dirty="0" smtClean="0"/>
              <a:t>  doplnkovosť </a:t>
            </a:r>
            <a:r>
              <a:rPr lang="sk-SK" sz="2000" dirty="0"/>
              <a:t>stratégie voči iným strategickým dokumentom na národnej, regionálnej a lokálnej </a:t>
            </a:r>
            <a:r>
              <a:rPr lang="sk-SK" sz="2000" dirty="0" smtClean="0"/>
              <a:t>úrovni a </a:t>
            </a:r>
            <a:r>
              <a:rPr lang="sk-SK" sz="2000" dirty="0"/>
              <a:t>príspevok k napĺňaniu jednotlivých ukazovateľov SPP</a:t>
            </a:r>
          </a:p>
          <a:p>
            <a:pPr marL="361950" indent="-361950"/>
            <a:r>
              <a:rPr lang="sk-SK" sz="2000" dirty="0"/>
              <a:t>h) </a:t>
            </a:r>
            <a:r>
              <a:rPr lang="sk-SK" sz="2000" dirty="0" smtClean="0"/>
              <a:t>  začlenenie </a:t>
            </a:r>
            <a:r>
              <a:rPr lang="sk-SK" sz="2000" dirty="0"/>
              <a:t>mladých ľudí, žien a zástupcov iných znevýhodnených a zraniteľných skupín obyvateľov </a:t>
            </a:r>
            <a:r>
              <a:rPr lang="sk-SK" sz="2000" dirty="0" smtClean="0"/>
              <a:t>do rozhodovacích </a:t>
            </a:r>
            <a:r>
              <a:rPr lang="sk-SK" sz="2000" dirty="0"/>
              <a:t>orgánov </a:t>
            </a:r>
            <a:r>
              <a:rPr lang="sk-SK" sz="2000" dirty="0" smtClean="0"/>
              <a:t>MAS (mladí ľudia </a:t>
            </a:r>
            <a:r>
              <a:rPr lang="sk-SK" sz="2000" dirty="0"/>
              <a:t>vo veku od 18 – 40 </a:t>
            </a:r>
            <a:r>
              <a:rPr lang="sk-SK" sz="2000" dirty="0" smtClean="0"/>
              <a:t>rokov)</a:t>
            </a:r>
            <a:endParaRPr lang="sk-SK" sz="2000" i="1" dirty="0" smtClean="0"/>
          </a:p>
        </p:txBody>
      </p:sp>
    </p:spTree>
    <p:extLst>
      <p:ext uri="{BB962C8B-B14F-4D97-AF65-F5344CB8AC3E}">
        <p14:creationId xmlns:p14="http://schemas.microsoft.com/office/powerpoint/2010/main" val="116841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BBF668AB-B779-3BF6-829F-6A5CC1C11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01275" cy="2152650"/>
          </a:xfrm>
          <a:prstGeom prst="rect">
            <a:avLst/>
          </a:prstGeom>
        </p:spPr>
      </p:pic>
      <p:sp>
        <p:nvSpPr>
          <p:cNvPr id="5" name="BlokTextu 4">
            <a:extLst>
              <a:ext uri="{FF2B5EF4-FFF2-40B4-BE49-F238E27FC236}">
                <a16:creationId xmlns:a16="http://schemas.microsoft.com/office/drawing/2014/main" id="{50D59F2F-3D4B-A94C-0397-E2D33D3382DF}"/>
              </a:ext>
            </a:extLst>
          </p:cNvPr>
          <p:cNvSpPr txBox="1"/>
          <p:nvPr/>
        </p:nvSpPr>
        <p:spPr>
          <a:xfrm>
            <a:off x="559293" y="152995"/>
            <a:ext cx="917063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4000" b="1" dirty="0" smtClean="0">
                <a:solidFill>
                  <a:schemeClr val="bg1"/>
                </a:solidFill>
              </a:rPr>
              <a:t>Typ podpory – PRIORITA 1</a:t>
            </a:r>
            <a:endParaRPr lang="sk-SK" sz="4000" b="1" dirty="0">
              <a:solidFill>
                <a:schemeClr val="bg1"/>
              </a:solidFill>
            </a:endParaRPr>
          </a:p>
        </p:txBody>
      </p:sp>
      <p:pic>
        <p:nvPicPr>
          <p:cNvPr id="10" name="Obrázok 9">
            <a:extLst>
              <a:ext uri="{FF2B5EF4-FFF2-40B4-BE49-F238E27FC236}">
                <a16:creationId xmlns:a16="http://schemas.microsoft.com/office/drawing/2014/main" id="{6F96DA2C-B720-0CAB-564F-4DC19F8BE3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3004" y="5533052"/>
            <a:ext cx="2408995" cy="1324947"/>
          </a:xfrm>
          <a:prstGeom prst="rect">
            <a:avLst/>
          </a:prstGeom>
        </p:spPr>
      </p:pic>
      <p:sp>
        <p:nvSpPr>
          <p:cNvPr id="2" name="BlokTextu 1">
            <a:extLst>
              <a:ext uri="{FF2B5EF4-FFF2-40B4-BE49-F238E27FC236}">
                <a16:creationId xmlns:a16="http://schemas.microsoft.com/office/drawing/2014/main" id="{5B691C38-A278-1712-3A54-674A49A9A374}"/>
              </a:ext>
            </a:extLst>
          </p:cNvPr>
          <p:cNvSpPr txBox="1"/>
          <p:nvPr/>
        </p:nvSpPr>
        <p:spPr>
          <a:xfrm>
            <a:off x="163902" y="1945670"/>
            <a:ext cx="11904453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sk-SK" sz="2000" b="1" dirty="0" smtClean="0"/>
              <a:t>Priorita </a:t>
            </a:r>
            <a:r>
              <a:rPr lang="sk-SK" sz="2000" b="1" dirty="0"/>
              <a:t>1: Podpora horizontálnej a vertikálnej spolupráce medzi poľnohospodárskymi </a:t>
            </a:r>
            <a:r>
              <a:rPr lang="sk-SK" sz="2000" b="1" dirty="0" smtClean="0"/>
              <a:t>a spracovateľskými </a:t>
            </a:r>
            <a:r>
              <a:rPr lang="sk-SK" sz="2000" b="1" dirty="0"/>
              <a:t>subjektmi v miestnom kontexte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sk-SK" sz="2000" dirty="0"/>
              <a:t>p</a:t>
            </a:r>
            <a:r>
              <a:rPr lang="sk-SK" sz="2000" dirty="0" smtClean="0"/>
              <a:t>odpora </a:t>
            </a:r>
            <a:r>
              <a:rPr lang="sk-SK" sz="2000" dirty="0"/>
              <a:t>miestnych </a:t>
            </a:r>
            <a:r>
              <a:rPr lang="sk-SK" sz="2000" dirty="0" err="1"/>
              <a:t>mikro</a:t>
            </a:r>
            <a:r>
              <a:rPr lang="sk-SK" sz="2000" dirty="0"/>
              <a:t> a malých poľnohospodárskych a spracovateľských </a:t>
            </a:r>
            <a:r>
              <a:rPr lang="sk-SK" sz="2000" dirty="0" smtClean="0"/>
              <a:t>podnikov</a:t>
            </a:r>
            <a:endParaRPr lang="sk-SK" sz="20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sk-SK" sz="2000" dirty="0"/>
              <a:t>p</a:t>
            </a:r>
            <a:r>
              <a:rPr lang="sk-SK" sz="2000" dirty="0" smtClean="0"/>
              <a:t>odpora </a:t>
            </a:r>
            <a:r>
              <a:rPr lang="sk-SK" sz="2000" dirty="0"/>
              <a:t>zameraná na väčšie prínosy spolupráce v miestnom kontexte, predovšetkým </a:t>
            </a:r>
            <a:r>
              <a:rPr lang="sk-SK" sz="2000" dirty="0" smtClean="0"/>
              <a:t>prostredníctvom prepojenia </a:t>
            </a:r>
            <a:r>
              <a:rPr lang="sk-SK" sz="2000" dirty="0"/>
              <a:t>produkčnej funkcie poľnohospodárstva so sociálnou funkciou miestneho </a:t>
            </a:r>
            <a:r>
              <a:rPr lang="sk-SK" sz="2000" dirty="0" smtClean="0"/>
              <a:t>územia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sk-SK" sz="2000" dirty="0"/>
              <a:t>p</a:t>
            </a:r>
            <a:r>
              <a:rPr lang="sk-SK" sz="2000" dirty="0" smtClean="0"/>
              <a:t>artnerstvo </a:t>
            </a:r>
            <a:r>
              <a:rPr lang="pl-PL" sz="2000" dirty="0" smtClean="0"/>
              <a:t>by </a:t>
            </a:r>
            <a:r>
              <a:rPr lang="pl-PL" sz="2000" dirty="0"/>
              <a:t>malo pozostávať z minimálne 2 partnerov v rámci </a:t>
            </a:r>
            <a:r>
              <a:rPr lang="pl-PL" sz="2000" dirty="0" smtClean="0"/>
              <a:t>projektu</a:t>
            </a:r>
            <a:endParaRPr lang="pl-PL" sz="20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sk-SK" sz="2000" dirty="0"/>
              <a:t>p</a:t>
            </a:r>
            <a:r>
              <a:rPr lang="sk-SK" sz="2000" dirty="0" smtClean="0"/>
              <a:t>odpora zameraná </a:t>
            </a:r>
            <a:r>
              <a:rPr lang="sk-SK" sz="2000" dirty="0"/>
              <a:t>aj na zabezpečenie sociálnej integrácie ľudí, ktorí sa z rôznych dôvodov </a:t>
            </a:r>
            <a:r>
              <a:rPr lang="sk-SK" sz="2000" dirty="0" smtClean="0"/>
              <a:t>nemôžu uplatniť </a:t>
            </a:r>
            <a:r>
              <a:rPr lang="sk-SK" sz="2000" dirty="0"/>
              <a:t>v </a:t>
            </a:r>
            <a:r>
              <a:rPr lang="sk-SK" sz="2000" dirty="0" smtClean="0"/>
              <a:t>iných, </a:t>
            </a:r>
            <a:r>
              <a:rPr lang="sk-SK" sz="2000" dirty="0"/>
              <a:t>napr. podpora </a:t>
            </a:r>
            <a:r>
              <a:rPr lang="sk-SK" sz="2000" dirty="0" smtClean="0"/>
              <a:t>sociálneho poľnohospodárstva.</a:t>
            </a:r>
          </a:p>
          <a:p>
            <a:pPr algn="just"/>
            <a:endParaRPr lang="sk-SK" sz="2000" dirty="0"/>
          </a:p>
          <a:p>
            <a:pPr algn="just"/>
            <a:r>
              <a:rPr lang="sk-SK" sz="2000" i="1" u="sng" dirty="0"/>
              <a:t>O</a:t>
            </a:r>
            <a:r>
              <a:rPr lang="sk-SK" sz="2000" i="1" u="sng" dirty="0" smtClean="0"/>
              <a:t>právnené </a:t>
            </a:r>
            <a:r>
              <a:rPr lang="sk-SK" sz="2000" i="1" u="sng" dirty="0"/>
              <a:t>aktivity a </a:t>
            </a:r>
            <a:r>
              <a:rPr lang="sk-SK" sz="2000" i="1" u="sng" dirty="0" smtClean="0"/>
              <a:t>investície: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k-SK" sz="2000" dirty="0" smtClean="0"/>
              <a:t>stroje</a:t>
            </a:r>
            <a:r>
              <a:rPr lang="sk-SK" sz="2000" dirty="0"/>
              <a:t>, prístroje a technológie, triedenie a </a:t>
            </a:r>
            <a:r>
              <a:rPr lang="sk-SK" sz="2000" dirty="0" smtClean="0"/>
              <a:t>balenie, manipulačné </a:t>
            </a:r>
            <a:r>
              <a:rPr lang="sk-SK" sz="2000" dirty="0"/>
              <a:t>vozíky v súvislosti so spracovaním, resp. uvádzaním na trh s cieľom vytvoriť nové </a:t>
            </a:r>
            <a:r>
              <a:rPr lang="sk-SK" sz="2000" dirty="0" smtClean="0"/>
              <a:t>alebo kvalitnejšie </a:t>
            </a:r>
            <a:r>
              <a:rPr lang="sk-SK" sz="2000" dirty="0"/>
              <a:t>miestne výrobky, </a:t>
            </a:r>
            <a:endParaRPr lang="sk-SK" sz="20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k-SK" sz="2000" dirty="0" smtClean="0"/>
              <a:t>investície </a:t>
            </a:r>
            <a:r>
              <a:rPr lang="sk-SK" sz="2000" dirty="0"/>
              <a:t>na vybudovanie a zariadenie vlastných podnikových predajní </a:t>
            </a:r>
            <a:r>
              <a:rPr lang="sk-SK" sz="2000" dirty="0" smtClean="0"/>
              <a:t>a pod</a:t>
            </a:r>
            <a:r>
              <a:rPr lang="sk-SK" sz="2000" dirty="0"/>
              <a:t>. </a:t>
            </a:r>
            <a:endParaRPr lang="sk-SK" sz="2000" dirty="0" smtClean="0"/>
          </a:p>
          <a:p>
            <a:pPr algn="just"/>
            <a:endParaRPr lang="sk-SK" sz="2000" dirty="0"/>
          </a:p>
          <a:p>
            <a:pPr algn="just"/>
            <a:r>
              <a:rPr lang="sk-SK" sz="2000" b="1" dirty="0">
                <a:solidFill>
                  <a:srgbClr val="FF0000"/>
                </a:solidFill>
              </a:rPr>
              <a:t>N</a:t>
            </a:r>
            <a:r>
              <a:rPr lang="sk-SK" sz="2000" b="1" dirty="0" smtClean="0">
                <a:solidFill>
                  <a:srgbClr val="FF0000"/>
                </a:solidFill>
              </a:rPr>
              <a:t>a </a:t>
            </a:r>
            <a:r>
              <a:rPr lang="sk-SK" sz="2000" b="1" dirty="0">
                <a:solidFill>
                  <a:srgbClr val="FF0000"/>
                </a:solidFill>
              </a:rPr>
              <a:t>Prioritu 1 je možné vyčleniť maximálne 15 % </a:t>
            </a:r>
            <a:r>
              <a:rPr lang="sk-SK" sz="2000" b="1" dirty="0" smtClean="0">
                <a:solidFill>
                  <a:srgbClr val="FF0000"/>
                </a:solidFill>
              </a:rPr>
              <a:t>finančných prostriedkov rozpočtu </a:t>
            </a:r>
            <a:r>
              <a:rPr lang="sk-SK" sz="2000" b="1" dirty="0">
                <a:solidFill>
                  <a:srgbClr val="FF0000"/>
                </a:solidFill>
              </a:rPr>
              <a:t>stratégie </a:t>
            </a:r>
            <a:r>
              <a:rPr lang="sk-SK" sz="2000" b="1" dirty="0">
                <a:solidFill>
                  <a:srgbClr val="FF0000"/>
                </a:solidFill>
              </a:rPr>
              <a:t> </a:t>
            </a:r>
            <a:endParaRPr lang="sk-SK" sz="2000" b="1" dirty="0" smtClean="0">
              <a:solidFill>
                <a:srgbClr val="FF0000"/>
              </a:solidFill>
            </a:endParaRPr>
          </a:p>
          <a:p>
            <a:pPr algn="just"/>
            <a:r>
              <a:rPr lang="sk-SK" sz="2000" b="1" dirty="0" smtClean="0">
                <a:solidFill>
                  <a:srgbClr val="FF0000"/>
                </a:solidFill>
              </a:rPr>
              <a:t>miestneho </a:t>
            </a:r>
            <a:r>
              <a:rPr lang="sk-SK" sz="2000" b="1" dirty="0">
                <a:solidFill>
                  <a:srgbClr val="FF0000"/>
                </a:solidFill>
              </a:rPr>
              <a:t>rozvoja na implementáciu projektov.</a:t>
            </a:r>
            <a:endParaRPr lang="sk-SK" sz="20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529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BBF668AB-B779-3BF6-829F-6A5CC1C11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01275" cy="2152650"/>
          </a:xfrm>
          <a:prstGeom prst="rect">
            <a:avLst/>
          </a:prstGeom>
        </p:spPr>
      </p:pic>
      <p:sp>
        <p:nvSpPr>
          <p:cNvPr id="5" name="BlokTextu 4">
            <a:extLst>
              <a:ext uri="{FF2B5EF4-FFF2-40B4-BE49-F238E27FC236}">
                <a16:creationId xmlns:a16="http://schemas.microsoft.com/office/drawing/2014/main" id="{50D59F2F-3D4B-A94C-0397-E2D33D3382DF}"/>
              </a:ext>
            </a:extLst>
          </p:cNvPr>
          <p:cNvSpPr txBox="1"/>
          <p:nvPr/>
        </p:nvSpPr>
        <p:spPr>
          <a:xfrm>
            <a:off x="559293" y="152995"/>
            <a:ext cx="917063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4000" b="1" dirty="0" smtClean="0">
                <a:solidFill>
                  <a:schemeClr val="bg1"/>
                </a:solidFill>
              </a:rPr>
              <a:t>Typ podpory – PRIORITA 2</a:t>
            </a:r>
            <a:endParaRPr lang="sk-SK" sz="4000" b="1" dirty="0">
              <a:solidFill>
                <a:schemeClr val="bg1"/>
              </a:solidFill>
            </a:endParaRPr>
          </a:p>
        </p:txBody>
      </p:sp>
      <p:pic>
        <p:nvPicPr>
          <p:cNvPr id="10" name="Obrázok 9">
            <a:extLst>
              <a:ext uri="{FF2B5EF4-FFF2-40B4-BE49-F238E27FC236}">
                <a16:creationId xmlns:a16="http://schemas.microsoft.com/office/drawing/2014/main" id="{6F96DA2C-B720-0CAB-564F-4DC19F8BE3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3004" y="5533052"/>
            <a:ext cx="2408995" cy="1324947"/>
          </a:xfrm>
          <a:prstGeom prst="rect">
            <a:avLst/>
          </a:prstGeom>
        </p:spPr>
      </p:pic>
      <p:sp>
        <p:nvSpPr>
          <p:cNvPr id="2" name="BlokTextu 1">
            <a:extLst>
              <a:ext uri="{FF2B5EF4-FFF2-40B4-BE49-F238E27FC236}">
                <a16:creationId xmlns:a16="http://schemas.microsoft.com/office/drawing/2014/main" id="{5B691C38-A278-1712-3A54-674A49A9A374}"/>
              </a:ext>
            </a:extLst>
          </p:cNvPr>
          <p:cNvSpPr txBox="1"/>
          <p:nvPr/>
        </p:nvSpPr>
        <p:spPr>
          <a:xfrm>
            <a:off x="163902" y="1945670"/>
            <a:ext cx="11904453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2000" b="1" dirty="0" smtClean="0"/>
              <a:t>Priorita </a:t>
            </a:r>
            <a:r>
              <a:rPr lang="sk-SK" sz="2000" b="1" dirty="0"/>
              <a:t>2: Podpora podnikateľských aktivít s cieľom rozvoja vidieckeho hospodárstva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sk-SK" sz="2000" dirty="0" smtClean="0"/>
              <a:t>podpora </a:t>
            </a:r>
            <a:r>
              <a:rPr lang="sk-SK" sz="2000" dirty="0"/>
              <a:t>podnikateľských aktivít prostredníctvom diverzifikácie, zakladaním nových </a:t>
            </a:r>
            <a:r>
              <a:rPr lang="sk-SK" sz="2000" dirty="0" smtClean="0"/>
              <a:t>a rozvojom </a:t>
            </a:r>
            <a:r>
              <a:rPr lang="sk-SK" sz="2000" dirty="0"/>
              <a:t>existujúcich podnikov vo vidieckej </a:t>
            </a:r>
            <a:r>
              <a:rPr lang="sk-SK" sz="2000" dirty="0" smtClean="0"/>
              <a:t>oblasti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sk-SK" sz="2000" dirty="0"/>
              <a:t>s</a:t>
            </a:r>
            <a:r>
              <a:rPr lang="sk-SK" sz="2000" dirty="0" smtClean="0"/>
              <a:t>ieťovaním </a:t>
            </a:r>
            <a:r>
              <a:rPr lang="sk-SK" sz="2000" dirty="0"/>
              <a:t>a spoluprácou </a:t>
            </a:r>
            <a:r>
              <a:rPr lang="sk-SK" sz="2000" dirty="0" smtClean="0"/>
              <a:t>podporiť </a:t>
            </a:r>
            <a:r>
              <a:rPr lang="sk-SK" sz="2000" dirty="0"/>
              <a:t>spoluprácu medzi malými hospodárskymi subjektmi (</a:t>
            </a:r>
            <a:r>
              <a:rPr lang="sk-SK" sz="2000" dirty="0" err="1"/>
              <a:t>mikropodnikmi</a:t>
            </a:r>
            <a:r>
              <a:rPr lang="sk-SK" sz="2000" dirty="0"/>
              <a:t>) v </a:t>
            </a:r>
            <a:r>
              <a:rPr lang="sk-SK" sz="2000" dirty="0" smtClean="0"/>
              <a:t>odvetví poľnohospodárstva</a:t>
            </a:r>
            <a:r>
              <a:rPr lang="sk-SK" sz="2000" dirty="0"/>
              <a:t>, v sektore lesného hospodárstva, cestovného ruchu a pri rozvoji služieb a marketingu </a:t>
            </a:r>
            <a:r>
              <a:rPr lang="sk-SK" sz="2000" dirty="0" smtClean="0"/>
              <a:t>v oblasti </a:t>
            </a:r>
            <a:r>
              <a:rPr lang="sk-SK" sz="2000" dirty="0"/>
              <a:t>cestovného ruchu a </a:t>
            </a:r>
            <a:r>
              <a:rPr lang="sk-SK" sz="2000" dirty="0" smtClean="0"/>
              <a:t>pod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sk-SK" sz="2000" dirty="0"/>
              <a:t>p</a:t>
            </a:r>
            <a:r>
              <a:rPr lang="sk-SK" sz="2000" dirty="0" smtClean="0"/>
              <a:t>odporené aj </a:t>
            </a:r>
            <a:r>
              <a:rPr lang="sk-SK" sz="2000" dirty="0"/>
              <a:t>podniky zriadené v zmysle podmienok o </a:t>
            </a:r>
            <a:r>
              <a:rPr lang="sk-SK" sz="2000" dirty="0" smtClean="0"/>
              <a:t>sociálnej </a:t>
            </a:r>
            <a:r>
              <a:rPr lang="sk-SK" sz="2000" dirty="0"/>
              <a:t>ekonomike a sociálnych </a:t>
            </a:r>
            <a:r>
              <a:rPr lang="sk-SK" sz="2000" dirty="0" smtClean="0"/>
              <a:t>podnikoch</a:t>
            </a:r>
            <a:endParaRPr lang="sk-SK" sz="2000" dirty="0"/>
          </a:p>
          <a:p>
            <a:endParaRPr lang="sk-SK" sz="2000" dirty="0" smtClean="0"/>
          </a:p>
          <a:p>
            <a:r>
              <a:rPr lang="sk-SK" sz="2000" i="1" u="sng" dirty="0"/>
              <a:t>Oprávnené </a:t>
            </a:r>
            <a:r>
              <a:rPr lang="sk-SK" sz="2000" i="1" u="sng" dirty="0" smtClean="0"/>
              <a:t>aktivity:</a:t>
            </a:r>
            <a:endParaRPr lang="sk-SK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000" dirty="0" smtClean="0"/>
              <a:t>Aktivita</a:t>
            </a:r>
            <a:r>
              <a:rPr lang="sk-SK" sz="2000" dirty="0"/>
              <a:t>: Diverzifikácia ekonomických činností v poľnohospodárskych a lesníckych podnikoch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000" dirty="0"/>
              <a:t>Aktivita: Zakladanie a rozvoj podnikov nepoľnohospodárskeho alebo nelesníckeho podniku vo </a:t>
            </a:r>
            <a:r>
              <a:rPr lang="sk-SK" sz="2000" dirty="0" smtClean="0"/>
              <a:t>vidieckej oblasti</a:t>
            </a:r>
            <a:endParaRPr lang="sk-SK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000" dirty="0"/>
              <a:t>Aktivita: Podpora agroturistiky, vidieckeho cestovného ruchu, </a:t>
            </a:r>
            <a:r>
              <a:rPr lang="sk-SK" sz="2000" dirty="0" err="1"/>
              <a:t>ekoturistiky</a:t>
            </a:r>
            <a:endParaRPr lang="sk-SK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000" dirty="0"/>
              <a:t>Aktivita: Sieťovanie a spolupráca na miestnej úrovni medzi malými hospodárskymi </a:t>
            </a:r>
            <a:r>
              <a:rPr lang="sk-SK" sz="2000" dirty="0" smtClean="0"/>
              <a:t>subjektmi (</a:t>
            </a:r>
            <a:r>
              <a:rPr lang="sk-SK" sz="2000" dirty="0" err="1" smtClean="0"/>
              <a:t>mikropodnikmi</a:t>
            </a:r>
            <a:r>
              <a:rPr lang="sk-SK" sz="2000" dirty="0"/>
              <a:t>)</a:t>
            </a:r>
            <a:endParaRPr lang="sk-SK" sz="20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355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BBF668AB-B779-3BF6-829F-6A5CC1C11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01275" cy="2152650"/>
          </a:xfrm>
          <a:prstGeom prst="rect">
            <a:avLst/>
          </a:prstGeom>
        </p:spPr>
      </p:pic>
      <p:sp>
        <p:nvSpPr>
          <p:cNvPr id="5" name="BlokTextu 4">
            <a:extLst>
              <a:ext uri="{FF2B5EF4-FFF2-40B4-BE49-F238E27FC236}">
                <a16:creationId xmlns:a16="http://schemas.microsoft.com/office/drawing/2014/main" id="{50D59F2F-3D4B-A94C-0397-E2D33D3382DF}"/>
              </a:ext>
            </a:extLst>
          </p:cNvPr>
          <p:cNvSpPr txBox="1"/>
          <p:nvPr/>
        </p:nvSpPr>
        <p:spPr>
          <a:xfrm>
            <a:off x="559293" y="152995"/>
            <a:ext cx="917063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4000" b="1" dirty="0" smtClean="0">
                <a:solidFill>
                  <a:schemeClr val="bg1"/>
                </a:solidFill>
              </a:rPr>
              <a:t>Typ podpory – PRIORITA 3</a:t>
            </a:r>
            <a:endParaRPr lang="sk-SK" sz="4000" b="1" dirty="0">
              <a:solidFill>
                <a:schemeClr val="bg1"/>
              </a:solidFill>
            </a:endParaRPr>
          </a:p>
        </p:txBody>
      </p:sp>
      <p:pic>
        <p:nvPicPr>
          <p:cNvPr id="10" name="Obrázok 9">
            <a:extLst>
              <a:ext uri="{FF2B5EF4-FFF2-40B4-BE49-F238E27FC236}">
                <a16:creationId xmlns:a16="http://schemas.microsoft.com/office/drawing/2014/main" id="{6F96DA2C-B720-0CAB-564F-4DC19F8BE3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3004" y="5533052"/>
            <a:ext cx="2408995" cy="1324947"/>
          </a:xfrm>
          <a:prstGeom prst="rect">
            <a:avLst/>
          </a:prstGeom>
        </p:spPr>
      </p:pic>
      <p:sp>
        <p:nvSpPr>
          <p:cNvPr id="2" name="BlokTextu 1">
            <a:extLst>
              <a:ext uri="{FF2B5EF4-FFF2-40B4-BE49-F238E27FC236}">
                <a16:creationId xmlns:a16="http://schemas.microsoft.com/office/drawing/2014/main" id="{5B691C38-A278-1712-3A54-674A49A9A374}"/>
              </a:ext>
            </a:extLst>
          </p:cNvPr>
          <p:cNvSpPr txBox="1"/>
          <p:nvPr/>
        </p:nvSpPr>
        <p:spPr>
          <a:xfrm>
            <a:off x="163902" y="1954296"/>
            <a:ext cx="11904453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sk-SK" sz="2000" b="1" dirty="0" smtClean="0"/>
              <a:t>Priorita </a:t>
            </a:r>
            <a:r>
              <a:rPr lang="sk-SK" sz="2000" b="1" dirty="0"/>
              <a:t>3: Rozvoj obcí, miestnej infraštruktúry, základných služieb a spoločenského a </a:t>
            </a:r>
            <a:r>
              <a:rPr lang="sk-SK" sz="2000" b="1" dirty="0" smtClean="0"/>
              <a:t>komunitného života</a:t>
            </a:r>
            <a:endParaRPr lang="sk-SK" sz="2000" b="1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l-PL" sz="2000" dirty="0" smtClean="0"/>
              <a:t>podpora </a:t>
            </a:r>
            <a:r>
              <a:rPr lang="pl-PL" sz="2000" dirty="0"/>
              <a:t>rozvoja miestnej verejnej infraštruktúry napr.: cesty III. triedy, </a:t>
            </a:r>
            <a:r>
              <a:rPr lang="pl-PL" sz="2000" dirty="0" smtClean="0"/>
              <a:t>miestne </a:t>
            </a:r>
            <a:r>
              <a:rPr lang="sk-SK" sz="2000" dirty="0" smtClean="0"/>
              <a:t>komunikácie </a:t>
            </a:r>
            <a:r>
              <a:rPr lang="sk-SK" sz="2000" dirty="0"/>
              <a:t>a miestnych základných služieb </a:t>
            </a:r>
            <a:r>
              <a:rPr lang="sk-SK" sz="2000" dirty="0" smtClean="0"/>
              <a:t>(v </a:t>
            </a:r>
            <a:r>
              <a:rPr lang="sk-SK" sz="2000" dirty="0"/>
              <a:t>oblasti voľného času a kultúry, občianska </a:t>
            </a:r>
            <a:r>
              <a:rPr lang="sk-SK" sz="2000" dirty="0" smtClean="0"/>
              <a:t>a technická </a:t>
            </a:r>
            <a:r>
              <a:rPr lang="sk-SK" sz="2000" dirty="0"/>
              <a:t>vybavenosť, </a:t>
            </a:r>
            <a:r>
              <a:rPr lang="sk-SK" sz="2000" dirty="0" err="1"/>
              <a:t>smart</a:t>
            </a:r>
            <a:r>
              <a:rPr lang="sk-SK" sz="2000" dirty="0"/>
              <a:t> riešenia v nadväznosti na prístup ku kvalitným verejným službám a </a:t>
            </a:r>
            <a:r>
              <a:rPr lang="sk-SK" sz="2000" dirty="0" smtClean="0"/>
              <a:t>kvalitnej infraštruktúre)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sk-SK" sz="2000" dirty="0"/>
              <a:t>p</a:t>
            </a:r>
            <a:r>
              <a:rPr lang="sk-SK" sz="2000" dirty="0" smtClean="0"/>
              <a:t>odpora </a:t>
            </a:r>
            <a:r>
              <a:rPr lang="sk-SK" sz="2000" dirty="0"/>
              <a:t>sociálnych inovácií </a:t>
            </a:r>
            <a:r>
              <a:rPr lang="sk-SK" sz="2000" dirty="0" smtClean="0"/>
              <a:t>prostredníctvom napomáhania integrácii do spoločnosti alebo </a:t>
            </a:r>
            <a:r>
              <a:rPr lang="sk-SK" sz="2000" dirty="0"/>
              <a:t>prostredníctvom vzdelávania a voľnočasových </a:t>
            </a:r>
            <a:r>
              <a:rPr lang="sk-SK" sz="2000" dirty="0" smtClean="0"/>
              <a:t>aktivít</a:t>
            </a:r>
            <a:endParaRPr lang="sk-SK" sz="20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sk-SK" sz="2000" dirty="0"/>
              <a:t>p</a:t>
            </a:r>
            <a:r>
              <a:rPr lang="sk-SK" sz="2000" dirty="0" smtClean="0"/>
              <a:t>odpora sociálnych inovácií </a:t>
            </a:r>
            <a:r>
              <a:rPr lang="sk-SK" sz="2000" dirty="0"/>
              <a:t>a podpora miestnych komunít </a:t>
            </a:r>
            <a:r>
              <a:rPr lang="sk-SK" sz="2000" dirty="0" smtClean="0"/>
              <a:t>zameraná </a:t>
            </a:r>
            <a:r>
              <a:rPr lang="sk-SK" sz="2000" dirty="0"/>
              <a:t>na realizáciu aktivít vzdelávania a </a:t>
            </a:r>
            <a:r>
              <a:rPr lang="sk-SK" sz="2000" dirty="0" smtClean="0"/>
              <a:t>trávenia voľného </a:t>
            </a:r>
            <a:r>
              <a:rPr lang="sk-SK" sz="2000" dirty="0"/>
              <a:t>času, ochotníckej, divadelníckej, folklórnej činnosť, zvyšovania vzdelanostnej úrovne v </a:t>
            </a:r>
            <a:r>
              <a:rPr lang="sk-SK" sz="2000" dirty="0" smtClean="0"/>
              <a:t>oblasti životného </a:t>
            </a:r>
            <a:r>
              <a:rPr lang="sk-SK" sz="2000" dirty="0"/>
              <a:t>prostredia, budovania environmentálneho povedomia, ochrany prírody, ekologickej </a:t>
            </a:r>
            <a:r>
              <a:rPr lang="sk-SK" sz="2000" dirty="0" smtClean="0"/>
              <a:t>výchovy, </a:t>
            </a:r>
            <a:r>
              <a:rPr lang="pl-PL" sz="2000" dirty="0" smtClean="0"/>
              <a:t>krajinotvorby</a:t>
            </a:r>
            <a:r>
              <a:rPr lang="pl-PL" sz="2000" dirty="0"/>
              <a:t>, zachovanie tradícií, podnikania a </a:t>
            </a:r>
            <a:r>
              <a:rPr lang="pl-PL" sz="2000" dirty="0" smtClean="0"/>
              <a:t>pod.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sk-SK" sz="2000" dirty="0" smtClean="0"/>
              <a:t>investície</a:t>
            </a:r>
            <a:r>
              <a:rPr lang="sk-SK" sz="2000" dirty="0"/>
              <a:t>, ktoré plnia doplnkovú funkciu s jednoznačnou </a:t>
            </a:r>
            <a:r>
              <a:rPr lang="sk-SK" sz="2000" dirty="0" smtClean="0"/>
              <a:t>pridanou hodnotou </a:t>
            </a:r>
            <a:r>
              <a:rPr lang="sk-SK" sz="2000" dirty="0"/>
              <a:t>súvisiacou s energetickou úsporou, </a:t>
            </a:r>
            <a:r>
              <a:rPr lang="sk-SK" sz="2000" dirty="0" smtClean="0"/>
              <a:t>napr. </a:t>
            </a:r>
            <a:r>
              <a:rPr lang="sk-SK" sz="2000" dirty="0"/>
              <a:t>využívanie technológií, ktoré budú viesť </a:t>
            </a:r>
            <a:r>
              <a:rPr lang="sk-SK" sz="2000" dirty="0" smtClean="0"/>
              <a:t>k úsporám </a:t>
            </a:r>
            <a:r>
              <a:rPr lang="sk-SK" sz="2000" dirty="0"/>
              <a:t>energií alebo investície, ktoré súvisia so zvyšovanie energetickej hospodárnosti budov </a:t>
            </a:r>
            <a:r>
              <a:rPr lang="sk-SK" sz="2000" dirty="0" smtClean="0"/>
              <a:t>zamerané na </a:t>
            </a:r>
            <a:r>
              <a:rPr lang="sk-SK" sz="2000" dirty="0"/>
              <a:t>technické, energetické alebo technologické vybavenie a zariadenia objektu (napr. </a:t>
            </a:r>
            <a:r>
              <a:rPr lang="sk-SK" sz="2000" dirty="0" smtClean="0"/>
              <a:t>výmena vykurovacích </a:t>
            </a:r>
            <a:r>
              <a:rPr lang="sk-SK" sz="2000" dirty="0"/>
              <a:t>kotlov, vykurovacích telies, potrubných vnútorných rozvodov a vnútorných </a:t>
            </a:r>
            <a:r>
              <a:rPr lang="sk-SK" sz="2000" dirty="0" smtClean="0"/>
              <a:t>inštalačných rozvodov </a:t>
            </a:r>
            <a:r>
              <a:rPr lang="sk-SK" sz="2000" dirty="0"/>
              <a:t>– voda, elektrina, plyn a ich častí; inštalovanie solárnych panelov tam, kde je to vhodné a pod</a:t>
            </a:r>
            <a:r>
              <a:rPr lang="sk-SK" sz="2000" dirty="0" smtClean="0"/>
              <a:t>.)</a:t>
            </a:r>
            <a:endParaRPr lang="sk-SK" sz="2000" dirty="0"/>
          </a:p>
        </p:txBody>
      </p:sp>
    </p:spTree>
    <p:extLst>
      <p:ext uri="{BB962C8B-B14F-4D97-AF65-F5344CB8AC3E}">
        <p14:creationId xmlns:p14="http://schemas.microsoft.com/office/powerpoint/2010/main" val="218646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BBF668AB-B779-3BF6-829F-6A5CC1C11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01275" cy="2152650"/>
          </a:xfrm>
          <a:prstGeom prst="rect">
            <a:avLst/>
          </a:prstGeom>
        </p:spPr>
      </p:pic>
      <p:sp>
        <p:nvSpPr>
          <p:cNvPr id="5" name="BlokTextu 4">
            <a:extLst>
              <a:ext uri="{FF2B5EF4-FFF2-40B4-BE49-F238E27FC236}">
                <a16:creationId xmlns:a16="http://schemas.microsoft.com/office/drawing/2014/main" id="{50D59F2F-3D4B-A94C-0397-E2D33D3382DF}"/>
              </a:ext>
            </a:extLst>
          </p:cNvPr>
          <p:cNvSpPr txBox="1"/>
          <p:nvPr/>
        </p:nvSpPr>
        <p:spPr>
          <a:xfrm>
            <a:off x="559293" y="152995"/>
            <a:ext cx="917063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5400" b="1" dirty="0" smtClean="0">
                <a:solidFill>
                  <a:schemeClr val="bg1"/>
                </a:solidFill>
              </a:rPr>
              <a:t>Typ podpory – PRIORITA 3</a:t>
            </a:r>
            <a:endParaRPr lang="sk-SK" sz="5400" b="1" dirty="0">
              <a:solidFill>
                <a:schemeClr val="bg1"/>
              </a:solidFill>
            </a:endParaRPr>
          </a:p>
        </p:txBody>
      </p:sp>
      <p:pic>
        <p:nvPicPr>
          <p:cNvPr id="10" name="Obrázok 9">
            <a:extLst>
              <a:ext uri="{FF2B5EF4-FFF2-40B4-BE49-F238E27FC236}">
                <a16:creationId xmlns:a16="http://schemas.microsoft.com/office/drawing/2014/main" id="{6F96DA2C-B720-0CAB-564F-4DC19F8BE3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3004" y="5533052"/>
            <a:ext cx="2408995" cy="1324947"/>
          </a:xfrm>
          <a:prstGeom prst="rect">
            <a:avLst/>
          </a:prstGeom>
        </p:spPr>
      </p:pic>
      <p:sp>
        <p:nvSpPr>
          <p:cNvPr id="2" name="BlokTextu 1">
            <a:extLst>
              <a:ext uri="{FF2B5EF4-FFF2-40B4-BE49-F238E27FC236}">
                <a16:creationId xmlns:a16="http://schemas.microsoft.com/office/drawing/2014/main" id="{5B691C38-A278-1712-3A54-674A49A9A374}"/>
              </a:ext>
            </a:extLst>
          </p:cNvPr>
          <p:cNvSpPr txBox="1"/>
          <p:nvPr/>
        </p:nvSpPr>
        <p:spPr>
          <a:xfrm>
            <a:off x="163902" y="1988800"/>
            <a:ext cx="11904453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2000" b="1" dirty="0" smtClean="0"/>
              <a:t>Priorita </a:t>
            </a:r>
            <a:r>
              <a:rPr lang="sk-SK" sz="2000" b="1" dirty="0"/>
              <a:t>3: Rozvoj obcí, miestnej infraštruktúry, základných služieb a spoločenského a </a:t>
            </a:r>
            <a:r>
              <a:rPr lang="sk-SK" sz="2000" b="1" dirty="0" smtClean="0"/>
              <a:t>komunitného života</a:t>
            </a:r>
          </a:p>
          <a:p>
            <a:r>
              <a:rPr lang="sk-SK" sz="2000" i="1" u="sng" dirty="0"/>
              <a:t>Oprávnené aktivity</a:t>
            </a:r>
            <a:r>
              <a:rPr lang="sk-SK" sz="2000" i="1" u="sng" dirty="0" smtClean="0"/>
              <a:t>:</a:t>
            </a:r>
            <a:endParaRPr lang="sk-SK" sz="20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000" dirty="0"/>
              <a:t>Aktivita: Rozvoj miestnej verejnej infraštruktúry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k-SK" sz="2000" dirty="0" smtClean="0"/>
              <a:t>Aktivita</a:t>
            </a:r>
            <a:r>
              <a:rPr lang="sk-SK" sz="2000" dirty="0"/>
              <a:t>: Rozvoj miestnych základných služieb </a:t>
            </a:r>
            <a:r>
              <a:rPr lang="sk-SK" sz="2000" dirty="0" smtClean="0"/>
              <a:t>obcí</a:t>
            </a:r>
            <a:endParaRPr lang="sk-SK" sz="20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k-SK" sz="2000" dirty="0"/>
              <a:t>Aktivita: Sociálny alebo </a:t>
            </a:r>
            <a:r>
              <a:rPr lang="sk-SK" sz="2000" dirty="0" err="1"/>
              <a:t>komunitno</a:t>
            </a:r>
            <a:r>
              <a:rPr lang="sk-SK" sz="2000" dirty="0"/>
              <a:t>-prospešný cieľ zameraný na riešenie sociálneho </a:t>
            </a:r>
            <a:r>
              <a:rPr lang="sk-SK" sz="2000" dirty="0" smtClean="0"/>
              <a:t>vylúčenia a </a:t>
            </a:r>
            <a:r>
              <a:rPr lang="sk-SK" sz="2000" dirty="0"/>
              <a:t>nezamestnanosti, marginalizované komunity, začlenenie migrantov, podporu žien, mládeže a </a:t>
            </a:r>
            <a:r>
              <a:rPr lang="sk-SK" sz="2000" dirty="0" smtClean="0"/>
              <a:t>aktívne starnutie </a:t>
            </a:r>
            <a:r>
              <a:rPr lang="sk-SK" sz="2000" dirty="0"/>
              <a:t>na </a:t>
            </a:r>
            <a:r>
              <a:rPr lang="sk-SK" sz="2000" dirty="0" smtClean="0"/>
              <a:t>vidieku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sk-SK" sz="2000" dirty="0" smtClean="0"/>
          </a:p>
          <a:p>
            <a:pPr algn="just"/>
            <a:r>
              <a:rPr lang="sk-SK" sz="2000" i="1" u="sng" dirty="0" smtClean="0"/>
              <a:t>Ďalšie  podmienky: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sk-SK" sz="2000" dirty="0"/>
              <a:t>oprávnené len cesty, ktoré majú spravidla miestny význam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sk-SK" sz="2000" dirty="0"/>
              <a:t>investície, ktoré jednoznačne preukazujú dôležitosť konektivity (prepojenosti) a zabezpečenie zvýšenia dostupnosti kultúrnych, prírodných pamiatok, rekreačných zariadení a iných miestnych špecifík </a:t>
            </a:r>
            <a:endParaRPr lang="sk-SK" sz="2000" dirty="0" smtClean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sk-SK" sz="2000" dirty="0" smtClean="0"/>
              <a:t>dostupnosť </a:t>
            </a:r>
            <a:r>
              <a:rPr lang="sk-SK" sz="2000" dirty="0"/>
              <a:t>lokalít bude zabezpečená zlepšením technického stavu existujúcich ciest III. triedy/miestnych komunikácií. </a:t>
            </a:r>
            <a:endParaRPr lang="sk-SK" sz="2000" dirty="0" smtClean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sk-SK" sz="2000" dirty="0" smtClean="0"/>
              <a:t>miestne </a:t>
            </a:r>
            <a:r>
              <a:rPr lang="sk-SK" sz="2000" dirty="0"/>
              <a:t>komunikácie majú uľahčovať osídlenie </a:t>
            </a:r>
            <a:r>
              <a:rPr lang="sk-SK" sz="2000" dirty="0" smtClean="0"/>
              <a:t>a </a:t>
            </a:r>
            <a:r>
              <a:rPr lang="sk-SK" sz="2000" dirty="0"/>
              <a:t>musia vyhovovať potrebám miestnej dopravy, prípadne poľnohospodárskej dopravy, a pod</a:t>
            </a:r>
            <a:r>
              <a:rPr lang="sk-SK" sz="2000" dirty="0" smtClean="0"/>
              <a:t>.</a:t>
            </a:r>
            <a:endParaRPr lang="sk-SK" sz="2000" dirty="0"/>
          </a:p>
        </p:txBody>
      </p:sp>
    </p:spTree>
    <p:extLst>
      <p:ext uri="{BB962C8B-B14F-4D97-AF65-F5344CB8AC3E}">
        <p14:creationId xmlns:p14="http://schemas.microsoft.com/office/powerpoint/2010/main" val="1859722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BBF668AB-B779-3BF6-829F-6A5CC1C11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01275" cy="2152650"/>
          </a:xfrm>
          <a:prstGeom prst="rect">
            <a:avLst/>
          </a:prstGeom>
        </p:spPr>
      </p:pic>
      <p:sp>
        <p:nvSpPr>
          <p:cNvPr id="5" name="BlokTextu 4">
            <a:extLst>
              <a:ext uri="{FF2B5EF4-FFF2-40B4-BE49-F238E27FC236}">
                <a16:creationId xmlns:a16="http://schemas.microsoft.com/office/drawing/2014/main" id="{50D59F2F-3D4B-A94C-0397-E2D33D3382DF}"/>
              </a:ext>
            </a:extLst>
          </p:cNvPr>
          <p:cNvSpPr txBox="1"/>
          <p:nvPr/>
        </p:nvSpPr>
        <p:spPr>
          <a:xfrm>
            <a:off x="559293" y="152995"/>
            <a:ext cx="917063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4000" b="1" dirty="0" smtClean="0">
                <a:solidFill>
                  <a:schemeClr val="bg1"/>
                </a:solidFill>
              </a:rPr>
              <a:t>Typ podpory – PRIORITA 4</a:t>
            </a:r>
            <a:endParaRPr lang="sk-SK" sz="4000" b="1" dirty="0">
              <a:solidFill>
                <a:schemeClr val="bg1"/>
              </a:solidFill>
            </a:endParaRPr>
          </a:p>
        </p:txBody>
      </p:sp>
      <p:pic>
        <p:nvPicPr>
          <p:cNvPr id="10" name="Obrázok 9">
            <a:extLst>
              <a:ext uri="{FF2B5EF4-FFF2-40B4-BE49-F238E27FC236}">
                <a16:creationId xmlns:a16="http://schemas.microsoft.com/office/drawing/2014/main" id="{6F96DA2C-B720-0CAB-564F-4DC19F8BE3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3004" y="5533052"/>
            <a:ext cx="2408995" cy="1324947"/>
          </a:xfrm>
          <a:prstGeom prst="rect">
            <a:avLst/>
          </a:prstGeom>
        </p:spPr>
      </p:pic>
      <p:sp>
        <p:nvSpPr>
          <p:cNvPr id="2" name="BlokTextu 1">
            <a:extLst>
              <a:ext uri="{FF2B5EF4-FFF2-40B4-BE49-F238E27FC236}">
                <a16:creationId xmlns:a16="http://schemas.microsoft.com/office/drawing/2014/main" id="{5B691C38-A278-1712-3A54-674A49A9A374}"/>
              </a:ext>
            </a:extLst>
          </p:cNvPr>
          <p:cNvSpPr txBox="1"/>
          <p:nvPr/>
        </p:nvSpPr>
        <p:spPr>
          <a:xfrm>
            <a:off x="163902" y="1945670"/>
            <a:ext cx="1190445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2000" b="1" dirty="0" smtClean="0"/>
              <a:t>Priorita </a:t>
            </a:r>
            <a:r>
              <a:rPr lang="sk-SK" sz="2000" b="1" dirty="0"/>
              <a:t>4</a:t>
            </a:r>
            <a:r>
              <a:rPr lang="sk-SK" sz="2000" b="1" dirty="0" smtClean="0"/>
              <a:t>: </a:t>
            </a:r>
            <a:r>
              <a:rPr lang="pt-BR" sz="2000" b="1" dirty="0" smtClean="0"/>
              <a:t>Podpora </a:t>
            </a:r>
            <a:r>
              <a:rPr lang="pt-BR" sz="2000" b="1" dirty="0"/>
              <a:t>sociálno – ekonomického zdieľania vertikálnych služieb na území MAS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sk-SK" sz="2000" dirty="0" smtClean="0"/>
              <a:t>integrácia </a:t>
            </a:r>
            <a:r>
              <a:rPr lang="sk-SK" sz="2000" dirty="0"/>
              <a:t>aktivít prostredníctvom spoločného zdieľania strojov </a:t>
            </a:r>
            <a:r>
              <a:rPr lang="sk-SK" sz="2000" dirty="0" smtClean="0"/>
              <a:t>a zariadení</a:t>
            </a:r>
            <a:r>
              <a:rPr lang="sk-SK" sz="2000" dirty="0"/>
              <a:t>. </a:t>
            </a:r>
            <a:endParaRPr lang="sk-SK" sz="2000" dirty="0" smtClean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sk-SK" sz="2000" dirty="0" smtClean="0"/>
              <a:t>podpore spolupráce </a:t>
            </a:r>
            <a:r>
              <a:rPr lang="sk-SK" sz="2000" dirty="0"/>
              <a:t>pri vykonávaní každodenných činností v rozsahu, </a:t>
            </a:r>
            <a:r>
              <a:rPr lang="sk-SK" sz="2000" dirty="0" smtClean="0"/>
              <a:t>ktorý nedosahujú </a:t>
            </a:r>
            <a:r>
              <a:rPr lang="sk-SK" sz="2000" dirty="0"/>
              <a:t>partneri, pokiaľ pôsobia samostatne. </a:t>
            </a:r>
            <a:endParaRPr lang="sk-SK" sz="2000" dirty="0" smtClean="0"/>
          </a:p>
          <a:p>
            <a:pPr algn="just"/>
            <a:endParaRPr lang="sk-SK" sz="2000" dirty="0"/>
          </a:p>
          <a:p>
            <a:pPr algn="just"/>
            <a:r>
              <a:rPr lang="sk-SK" sz="2000" i="1" u="sng" dirty="0"/>
              <a:t>Oprávnené </a:t>
            </a:r>
            <a:r>
              <a:rPr lang="sk-SK" sz="2000" i="1" u="sng" dirty="0" smtClean="0"/>
              <a:t>aktivity:</a:t>
            </a:r>
            <a:endParaRPr lang="sk-SK" sz="20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k-SK" sz="2000" dirty="0" smtClean="0"/>
              <a:t>zdieľanie </a:t>
            </a:r>
            <a:r>
              <a:rPr lang="sk-SK" sz="2000" dirty="0"/>
              <a:t>strojov a zariadení, ktoré súvisia s poskytovaním služieb </a:t>
            </a:r>
            <a:r>
              <a:rPr lang="sk-SK" sz="2000" dirty="0" err="1"/>
              <a:t>verejno</a:t>
            </a:r>
            <a:r>
              <a:rPr lang="sk-SK" sz="2000" dirty="0"/>
              <a:t> </a:t>
            </a:r>
            <a:r>
              <a:rPr lang="sk-SK" sz="2000" dirty="0" smtClean="0"/>
              <a:t>– </a:t>
            </a:r>
            <a:r>
              <a:rPr lang="pl-PL" sz="2000" dirty="0" smtClean="0"/>
              <a:t>prospešného </a:t>
            </a:r>
            <a:r>
              <a:rPr lang="pl-PL" sz="2000" dirty="0"/>
              <a:t>charakteru, ako napr.: zariadenia na komunálnu techniku, zariadenia na údržbu zelene </a:t>
            </a:r>
            <a:r>
              <a:rPr lang="pl-PL" sz="2000" dirty="0" smtClean="0"/>
              <a:t>a zimnú </a:t>
            </a:r>
            <a:r>
              <a:rPr lang="pl-PL" sz="2000" dirty="0"/>
              <a:t>údržbu ciest/miestnych komunikácií a chodníkov, a pod.</a:t>
            </a:r>
            <a:endParaRPr lang="sk-SK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386970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BBF668AB-B779-3BF6-829F-6A5CC1C11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01275" cy="2152650"/>
          </a:xfrm>
          <a:prstGeom prst="rect">
            <a:avLst/>
          </a:prstGeom>
        </p:spPr>
      </p:pic>
      <p:sp>
        <p:nvSpPr>
          <p:cNvPr id="5" name="BlokTextu 4">
            <a:extLst>
              <a:ext uri="{FF2B5EF4-FFF2-40B4-BE49-F238E27FC236}">
                <a16:creationId xmlns:a16="http://schemas.microsoft.com/office/drawing/2014/main" id="{50D59F2F-3D4B-A94C-0397-E2D33D3382DF}"/>
              </a:ext>
            </a:extLst>
          </p:cNvPr>
          <p:cNvSpPr txBox="1"/>
          <p:nvPr/>
        </p:nvSpPr>
        <p:spPr>
          <a:xfrm>
            <a:off x="559293" y="152995"/>
            <a:ext cx="917063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4000" b="1" dirty="0" smtClean="0">
                <a:solidFill>
                  <a:schemeClr val="bg1"/>
                </a:solidFill>
              </a:rPr>
              <a:t>Forma financovania</a:t>
            </a:r>
            <a:endParaRPr lang="sk-SK" sz="4000" b="1" dirty="0">
              <a:solidFill>
                <a:schemeClr val="bg1"/>
              </a:solidFill>
            </a:endParaRPr>
          </a:p>
        </p:txBody>
      </p:sp>
      <p:pic>
        <p:nvPicPr>
          <p:cNvPr id="10" name="Obrázok 9">
            <a:extLst>
              <a:ext uri="{FF2B5EF4-FFF2-40B4-BE49-F238E27FC236}">
                <a16:creationId xmlns:a16="http://schemas.microsoft.com/office/drawing/2014/main" id="{6F96DA2C-B720-0CAB-564F-4DC19F8BE3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3004" y="5533052"/>
            <a:ext cx="2408995" cy="1324947"/>
          </a:xfrm>
          <a:prstGeom prst="rect">
            <a:avLst/>
          </a:prstGeom>
        </p:spPr>
      </p:pic>
      <p:sp>
        <p:nvSpPr>
          <p:cNvPr id="2" name="BlokTextu 1">
            <a:extLst>
              <a:ext uri="{FF2B5EF4-FFF2-40B4-BE49-F238E27FC236}">
                <a16:creationId xmlns:a16="http://schemas.microsoft.com/office/drawing/2014/main" id="{5B691C38-A278-1712-3A54-674A49A9A374}"/>
              </a:ext>
            </a:extLst>
          </p:cNvPr>
          <p:cNvSpPr txBox="1"/>
          <p:nvPr/>
        </p:nvSpPr>
        <p:spPr>
          <a:xfrm>
            <a:off x="163902" y="1937044"/>
            <a:ext cx="11904453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sk-SK" sz="2000" b="1" dirty="0" smtClean="0"/>
              <a:t>V </a:t>
            </a:r>
            <a:r>
              <a:rPr lang="sk-SK" sz="2000" b="1" dirty="0"/>
              <a:t>rámci stratégie miestneho rozvoja </a:t>
            </a:r>
            <a:r>
              <a:rPr lang="sk-SK" sz="2000" dirty="0"/>
              <a:t>sa budú uplatňovať </a:t>
            </a:r>
            <a:r>
              <a:rPr lang="sk-SK" sz="2000" dirty="0" smtClean="0"/>
              <a:t>zjednodušené </a:t>
            </a:r>
            <a:r>
              <a:rPr lang="sk-SK" sz="2000" dirty="0"/>
              <a:t>formy </a:t>
            </a:r>
            <a:r>
              <a:rPr lang="sk-SK" sz="2000" dirty="0" smtClean="0"/>
              <a:t>vykazovania výdavkov</a:t>
            </a:r>
            <a:r>
              <a:rPr lang="sk-SK" sz="2000" dirty="0"/>
              <a:t>:</a:t>
            </a:r>
          </a:p>
          <a:p>
            <a:pPr marL="342900" indent="-342900" algn="just">
              <a:buAutoNum type="alphaLcParenR"/>
            </a:pPr>
            <a:r>
              <a:rPr lang="sk-SK" sz="2000" dirty="0" smtClean="0"/>
              <a:t>štandardná </a:t>
            </a:r>
            <a:r>
              <a:rPr lang="sk-SK" sz="2000" dirty="0"/>
              <a:t>stupnica nákladov tzv. katalóg cien </a:t>
            </a:r>
            <a:endParaRPr lang="sk-SK" sz="2000" dirty="0" smtClean="0"/>
          </a:p>
          <a:p>
            <a:pPr marL="342900" indent="-342900" algn="just">
              <a:buAutoNum type="alphaLcParenR"/>
            </a:pPr>
            <a:r>
              <a:rPr lang="sk-SK" sz="2000" dirty="0" err="1" smtClean="0"/>
              <a:t>jednorázová</a:t>
            </a:r>
            <a:r>
              <a:rPr lang="sk-SK" sz="2000" dirty="0" smtClean="0"/>
              <a:t> </a:t>
            </a:r>
            <a:r>
              <a:rPr lang="sk-SK" sz="2000" dirty="0"/>
              <a:t>platba schválená na základe návrhu rozpočtu, tzv. „</a:t>
            </a:r>
            <a:r>
              <a:rPr lang="sk-SK" sz="2000" dirty="0" err="1"/>
              <a:t>draft</a:t>
            </a:r>
            <a:r>
              <a:rPr lang="sk-SK" sz="2000" dirty="0"/>
              <a:t> </a:t>
            </a:r>
            <a:r>
              <a:rPr lang="sk-SK" sz="2000" dirty="0" err="1"/>
              <a:t>budget</a:t>
            </a:r>
            <a:r>
              <a:rPr lang="sk-SK" sz="2000" dirty="0"/>
              <a:t>“ </a:t>
            </a:r>
            <a:endParaRPr lang="sk-SK" sz="2000" dirty="0"/>
          </a:p>
          <a:p>
            <a:pPr marL="342900" indent="-342900" algn="just">
              <a:buAutoNum type="alphaLcParenR"/>
            </a:pPr>
            <a:r>
              <a:rPr lang="sk-SK" sz="2000" dirty="0" smtClean="0"/>
              <a:t>paušálne </a:t>
            </a:r>
            <a:r>
              <a:rPr lang="sk-SK" sz="2000" dirty="0"/>
              <a:t>financovanie (čl. 83, ods.2, písm. d).</a:t>
            </a:r>
          </a:p>
          <a:p>
            <a:pPr algn="just"/>
            <a:endParaRPr lang="sk-SK" sz="2000" dirty="0" smtClean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sk-SK" sz="2000" dirty="0" smtClean="0"/>
              <a:t>štandardná </a:t>
            </a:r>
            <a:r>
              <a:rPr lang="sk-SK" sz="2000" dirty="0"/>
              <a:t>stupnica nákladov a jednorazová platba sa bude aplikovať v rámci Priority </a:t>
            </a:r>
            <a:r>
              <a:rPr lang="sk-SK" sz="2000" dirty="0" smtClean="0"/>
              <a:t>1</a:t>
            </a:r>
            <a:endParaRPr lang="sk-SK" sz="2000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sk-SK" sz="2000" dirty="0"/>
              <a:t>j</a:t>
            </a:r>
            <a:r>
              <a:rPr lang="sk-SK" sz="2000" dirty="0" smtClean="0"/>
              <a:t>ednorazová </a:t>
            </a:r>
            <a:r>
              <a:rPr lang="sk-SK" sz="2000" dirty="0"/>
              <a:t>platba sa bude aplikovať v rámci Priority 1, Priority 2, Priority 3 a Priority 4 (nevzťahuje </a:t>
            </a:r>
            <a:r>
              <a:rPr lang="sk-SK" sz="2000" dirty="0" smtClean="0"/>
              <a:t>sa na </a:t>
            </a:r>
            <a:r>
              <a:rPr lang="sk-SK" sz="2000" dirty="0"/>
              <a:t>mäkké aktivity, ktoré súvisia napr. so vzdelávaním, školeniami a majú súvis s </a:t>
            </a:r>
            <a:r>
              <a:rPr lang="sk-SK" sz="2000" dirty="0" smtClean="0"/>
              <a:t>využívaním zamestnancov </a:t>
            </a:r>
            <a:r>
              <a:rPr lang="sk-SK" sz="2000" dirty="0"/>
              <a:t>na realizáciu týchto aktivít</a:t>
            </a:r>
            <a:r>
              <a:rPr lang="sk-SK" sz="2000" dirty="0" smtClean="0"/>
              <a:t>).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sk-SK" sz="2000" dirty="0"/>
              <a:t>p</a:t>
            </a:r>
            <a:r>
              <a:rPr lang="sk-SK" sz="2000" dirty="0" smtClean="0"/>
              <a:t>aušálne </a:t>
            </a:r>
            <a:r>
              <a:rPr lang="sk-SK" sz="2000" dirty="0"/>
              <a:t>financovanie sa bude aplikovať v rámci Priority 2, Priority 3 a Priority 4, avšak vzťahuje sa </a:t>
            </a:r>
            <a:r>
              <a:rPr lang="sk-SK" sz="2000" dirty="0" smtClean="0"/>
              <a:t>na mäkké </a:t>
            </a:r>
            <a:r>
              <a:rPr lang="sk-SK" sz="2000" dirty="0"/>
              <a:t>aktivity, ktoré súvisia napr. so vzdelávaním, školeniami a majú súvis s využívaním </a:t>
            </a:r>
            <a:r>
              <a:rPr lang="sk-SK" sz="2000" dirty="0" smtClean="0"/>
              <a:t>zamestnancov na </a:t>
            </a:r>
            <a:r>
              <a:rPr lang="sk-SK" sz="2000" dirty="0"/>
              <a:t>realizáciu týchto aktivít</a:t>
            </a:r>
            <a:r>
              <a:rPr lang="sk-SK" sz="2000" dirty="0" smtClean="0"/>
              <a:t>.</a:t>
            </a:r>
          </a:p>
          <a:p>
            <a:pPr algn="just"/>
            <a:endParaRPr lang="sk-SK" sz="2000" dirty="0"/>
          </a:p>
          <a:p>
            <a:pPr algn="just"/>
            <a:r>
              <a:rPr lang="sk-SK" sz="2000" b="1" dirty="0"/>
              <a:t>Oblasť podpory Chod MAS a animácie: </a:t>
            </a:r>
            <a:r>
              <a:rPr lang="sk-SK" sz="2000" dirty="0"/>
              <a:t>paušálne financovanie všetkých nákladov (nepriame </a:t>
            </a:r>
            <a:r>
              <a:rPr lang="sk-SK" sz="2000" dirty="0" smtClean="0"/>
              <a:t>náklady </a:t>
            </a:r>
            <a:r>
              <a:rPr lang="sk-SK" sz="2000" dirty="0"/>
              <a:t>spojené s riadením implementácie stratégie CLLD vrátane animácií) okrem priamych nákladov </a:t>
            </a:r>
            <a:r>
              <a:rPr lang="sk-SK" sz="2000" dirty="0" smtClean="0"/>
              <a:t>na zamestnancov.</a:t>
            </a:r>
            <a:endParaRPr lang="sk-SK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2229965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BBF668AB-B779-3BF6-829F-6A5CC1C11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01275" cy="2152650"/>
          </a:xfrm>
          <a:prstGeom prst="rect">
            <a:avLst/>
          </a:prstGeom>
        </p:spPr>
      </p:pic>
      <p:sp>
        <p:nvSpPr>
          <p:cNvPr id="5" name="BlokTextu 4">
            <a:extLst>
              <a:ext uri="{FF2B5EF4-FFF2-40B4-BE49-F238E27FC236}">
                <a16:creationId xmlns:a16="http://schemas.microsoft.com/office/drawing/2014/main" id="{50D59F2F-3D4B-A94C-0397-E2D33D3382DF}"/>
              </a:ext>
            </a:extLst>
          </p:cNvPr>
          <p:cNvSpPr txBox="1"/>
          <p:nvPr/>
        </p:nvSpPr>
        <p:spPr>
          <a:xfrm>
            <a:off x="559293" y="152995"/>
            <a:ext cx="917063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4000" b="1" dirty="0" smtClean="0">
                <a:solidFill>
                  <a:schemeClr val="bg1"/>
                </a:solidFill>
              </a:rPr>
              <a:t>Miera podpory - projekty</a:t>
            </a:r>
            <a:endParaRPr lang="sk-SK" sz="4000" b="1" dirty="0">
              <a:solidFill>
                <a:schemeClr val="bg1"/>
              </a:solidFill>
            </a:endParaRPr>
          </a:p>
        </p:txBody>
      </p:sp>
      <p:pic>
        <p:nvPicPr>
          <p:cNvPr id="10" name="Obrázok 9">
            <a:extLst>
              <a:ext uri="{FF2B5EF4-FFF2-40B4-BE49-F238E27FC236}">
                <a16:creationId xmlns:a16="http://schemas.microsoft.com/office/drawing/2014/main" id="{6F96DA2C-B720-0CAB-564F-4DC19F8BE3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3004" y="5533052"/>
            <a:ext cx="2408995" cy="1324947"/>
          </a:xfrm>
          <a:prstGeom prst="rect">
            <a:avLst/>
          </a:prstGeom>
        </p:spPr>
      </p:pic>
      <p:sp>
        <p:nvSpPr>
          <p:cNvPr id="2" name="BlokTextu 1">
            <a:extLst>
              <a:ext uri="{FF2B5EF4-FFF2-40B4-BE49-F238E27FC236}">
                <a16:creationId xmlns:a16="http://schemas.microsoft.com/office/drawing/2014/main" id="{5B691C38-A278-1712-3A54-674A49A9A374}"/>
              </a:ext>
            </a:extLst>
          </p:cNvPr>
          <p:cNvSpPr txBox="1"/>
          <p:nvPr/>
        </p:nvSpPr>
        <p:spPr>
          <a:xfrm>
            <a:off x="163902" y="1885288"/>
            <a:ext cx="11904453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b="1" dirty="0" smtClean="0"/>
              <a:t>Projekty </a:t>
            </a:r>
            <a:r>
              <a:rPr lang="sk-SK" b="1" dirty="0"/>
              <a:t>zamerané na investície: 85% v súlade s čl. 73, písm. 4b nariadenia EÚ č. </a:t>
            </a:r>
            <a:r>
              <a:rPr lang="sk-SK" b="1" dirty="0" smtClean="0"/>
              <a:t>2021/2115</a:t>
            </a:r>
            <a:endParaRPr lang="sk-SK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err="1" smtClean="0"/>
              <a:t>mikro</a:t>
            </a:r>
            <a:r>
              <a:rPr lang="sk-SK" dirty="0" smtClean="0"/>
              <a:t> </a:t>
            </a:r>
            <a:r>
              <a:rPr lang="sk-SK" dirty="0"/>
              <a:t>a malé </a:t>
            </a:r>
            <a:r>
              <a:rPr lang="sk-SK" dirty="0" smtClean="0"/>
              <a:t>podniky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smtClean="0"/>
              <a:t>cirkvi </a:t>
            </a:r>
            <a:r>
              <a:rPr lang="sk-SK" dirty="0"/>
              <a:t>a náboženské spoločnosti, fyzické a právnické osoby obhospodarujúce lesy vo </a:t>
            </a:r>
            <a:r>
              <a:rPr lang="sk-SK" dirty="0" smtClean="0"/>
              <a:t>vlastníctve súkromných </a:t>
            </a:r>
            <a:r>
              <a:rPr lang="sk-SK" dirty="0"/>
              <a:t>vlastníkov a ich </a:t>
            </a:r>
            <a:r>
              <a:rPr lang="sk-SK" dirty="0" smtClean="0"/>
              <a:t>združení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smtClean="0"/>
              <a:t>občianske </a:t>
            </a:r>
            <a:r>
              <a:rPr lang="sk-SK" dirty="0"/>
              <a:t>združenia, sociálne podniky, neziskové organizácie</a:t>
            </a:r>
          </a:p>
          <a:p>
            <a:r>
              <a:rPr lang="sk-SK" b="1" dirty="0"/>
              <a:t>Projekty zamerané na neproduktívne investície: 100% v súlade s čl. 73, písm. 4c (iv) nariadenia </a:t>
            </a:r>
            <a:r>
              <a:rPr lang="sk-SK" b="1" dirty="0" smtClean="0"/>
              <a:t>EÚ č</a:t>
            </a:r>
            <a:r>
              <a:rPr lang="sk-SK" b="1" dirty="0"/>
              <a:t>. </a:t>
            </a:r>
            <a:r>
              <a:rPr lang="sk-SK" b="1" dirty="0" smtClean="0"/>
              <a:t>2021/2115</a:t>
            </a:r>
            <a:endParaRPr lang="sk-SK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err="1" smtClean="0"/>
              <a:t>mikro</a:t>
            </a:r>
            <a:r>
              <a:rPr lang="sk-SK" dirty="0" smtClean="0"/>
              <a:t> </a:t>
            </a:r>
            <a:r>
              <a:rPr lang="sk-SK" dirty="0"/>
              <a:t>a malé </a:t>
            </a:r>
            <a:r>
              <a:rPr lang="sk-SK" dirty="0" smtClean="0"/>
              <a:t>podniky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smtClean="0"/>
              <a:t>cirkvi </a:t>
            </a:r>
            <a:r>
              <a:rPr lang="sk-SK" dirty="0"/>
              <a:t>a náboženské spoločnosti, fyzické a právnické osoby obhospodarujúce lesy vo </a:t>
            </a:r>
            <a:r>
              <a:rPr lang="sk-SK" dirty="0" smtClean="0"/>
              <a:t>vlastníctve súkromných </a:t>
            </a:r>
            <a:r>
              <a:rPr lang="sk-SK" dirty="0"/>
              <a:t>vlastníkov a ich </a:t>
            </a:r>
            <a:r>
              <a:rPr lang="sk-SK" dirty="0" smtClean="0"/>
              <a:t>združení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smtClean="0"/>
              <a:t>občianske </a:t>
            </a:r>
            <a:r>
              <a:rPr lang="sk-SK" dirty="0"/>
              <a:t>združenia, sociálne podniky, neziskové </a:t>
            </a:r>
            <a:r>
              <a:rPr lang="sk-SK" dirty="0" smtClean="0"/>
              <a:t>organizácie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smtClean="0"/>
              <a:t>obce</a:t>
            </a:r>
            <a:r>
              <a:rPr lang="sk-SK" dirty="0"/>
              <a:t>, obecný podnik so 100% účasťou obce, združenia obcí s právnou subjektivitou.</a:t>
            </a:r>
          </a:p>
          <a:p>
            <a:r>
              <a:rPr lang="sk-SK" b="1" dirty="0"/>
              <a:t>Projekty zamerané na investície, ktoré majú neziskový charakter: 100%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smtClean="0"/>
              <a:t>cirkvi </a:t>
            </a:r>
            <a:r>
              <a:rPr lang="sk-SK" dirty="0"/>
              <a:t>a náboženské spoločnosti, fyzické a právnické osoby obhospodarujúce lesy vo </a:t>
            </a:r>
            <a:r>
              <a:rPr lang="sk-SK" dirty="0" smtClean="0"/>
              <a:t>vlastníctve: súkromných </a:t>
            </a:r>
            <a:r>
              <a:rPr lang="sk-SK" dirty="0"/>
              <a:t>vlastníkov a ich </a:t>
            </a:r>
            <a:r>
              <a:rPr lang="sk-SK" dirty="0" smtClean="0"/>
              <a:t>združení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smtClean="0"/>
              <a:t>občianske </a:t>
            </a:r>
            <a:r>
              <a:rPr lang="sk-SK" dirty="0"/>
              <a:t>združenia, sociálne podniky, neziskové </a:t>
            </a:r>
            <a:r>
              <a:rPr lang="sk-SK" dirty="0" smtClean="0"/>
              <a:t>organizácie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smtClean="0"/>
              <a:t>obce</a:t>
            </a:r>
            <a:r>
              <a:rPr lang="sk-SK" dirty="0"/>
              <a:t>, obecný podnik so 100% účasťou obce, združenia obcí s právnou subjektivitou</a:t>
            </a:r>
          </a:p>
          <a:p>
            <a:pPr algn="just"/>
            <a:r>
              <a:rPr lang="sk-SK" sz="1600" dirty="0">
                <a:solidFill>
                  <a:srgbClr val="FF0000"/>
                </a:solidFill>
              </a:rPr>
              <a:t>Nezisková investícia – investícia vo verejnom záujme, z ktorej prípadné príjmy sa nesmú použiť </a:t>
            </a:r>
            <a:r>
              <a:rPr lang="sk-SK" sz="1600" dirty="0" smtClean="0">
                <a:solidFill>
                  <a:srgbClr val="FF0000"/>
                </a:solidFill>
              </a:rPr>
              <a:t>v prospech </a:t>
            </a:r>
            <a:r>
              <a:rPr lang="sk-SK" sz="1600" dirty="0">
                <a:solidFill>
                  <a:srgbClr val="FF0000"/>
                </a:solidFill>
              </a:rPr>
              <a:t>prijímateľa, </a:t>
            </a:r>
            <a:endParaRPr lang="sk-SK" sz="1600" dirty="0" smtClean="0">
              <a:solidFill>
                <a:srgbClr val="FF0000"/>
              </a:solidFill>
            </a:endParaRPr>
          </a:p>
          <a:p>
            <a:pPr algn="just"/>
            <a:r>
              <a:rPr lang="sk-SK" sz="1600" dirty="0" smtClean="0">
                <a:solidFill>
                  <a:srgbClr val="FF0000"/>
                </a:solidFill>
              </a:rPr>
              <a:t>ale </a:t>
            </a:r>
            <a:r>
              <a:rPr lang="sk-SK" sz="1600" dirty="0">
                <a:solidFill>
                  <a:srgbClr val="FF0000"/>
                </a:solidFill>
              </a:rPr>
              <a:t>sa musia použiť v celom rozsahu len na zabezpečenie prevádzky investície</a:t>
            </a:r>
            <a:r>
              <a:rPr lang="sk-SK" sz="1600" dirty="0" smtClean="0">
                <a:solidFill>
                  <a:srgbClr val="FF0000"/>
                </a:solidFill>
              </a:rPr>
              <a:t>.</a:t>
            </a:r>
            <a:endParaRPr lang="sk-SK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484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BBF668AB-B779-3BF6-829F-6A5CC1C11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01275" cy="2152650"/>
          </a:xfrm>
          <a:prstGeom prst="rect">
            <a:avLst/>
          </a:prstGeom>
        </p:spPr>
      </p:pic>
      <p:sp>
        <p:nvSpPr>
          <p:cNvPr id="5" name="BlokTextu 4">
            <a:extLst>
              <a:ext uri="{FF2B5EF4-FFF2-40B4-BE49-F238E27FC236}">
                <a16:creationId xmlns:a16="http://schemas.microsoft.com/office/drawing/2014/main" id="{50D59F2F-3D4B-A94C-0397-E2D33D3382DF}"/>
              </a:ext>
            </a:extLst>
          </p:cNvPr>
          <p:cNvSpPr txBox="1"/>
          <p:nvPr/>
        </p:nvSpPr>
        <p:spPr>
          <a:xfrm>
            <a:off x="559293" y="152995"/>
            <a:ext cx="929207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4000" b="1" dirty="0" smtClean="0">
                <a:solidFill>
                  <a:schemeClr val="bg1"/>
                </a:solidFill>
              </a:rPr>
              <a:t>Miera podpory – chod MAS a spolupráca</a:t>
            </a:r>
            <a:endParaRPr lang="sk-SK" sz="4000" b="1" dirty="0">
              <a:solidFill>
                <a:schemeClr val="bg1"/>
              </a:solidFill>
            </a:endParaRPr>
          </a:p>
        </p:txBody>
      </p:sp>
      <p:pic>
        <p:nvPicPr>
          <p:cNvPr id="10" name="Obrázok 9">
            <a:extLst>
              <a:ext uri="{FF2B5EF4-FFF2-40B4-BE49-F238E27FC236}">
                <a16:creationId xmlns:a16="http://schemas.microsoft.com/office/drawing/2014/main" id="{6F96DA2C-B720-0CAB-564F-4DC19F8BE3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3004" y="5533052"/>
            <a:ext cx="2408995" cy="1324947"/>
          </a:xfrm>
          <a:prstGeom prst="rect">
            <a:avLst/>
          </a:prstGeom>
        </p:spPr>
      </p:pic>
      <p:sp>
        <p:nvSpPr>
          <p:cNvPr id="2" name="BlokTextu 1">
            <a:extLst>
              <a:ext uri="{FF2B5EF4-FFF2-40B4-BE49-F238E27FC236}">
                <a16:creationId xmlns:a16="http://schemas.microsoft.com/office/drawing/2014/main" id="{5B691C38-A278-1712-3A54-674A49A9A374}"/>
              </a:ext>
            </a:extLst>
          </p:cNvPr>
          <p:cNvSpPr txBox="1"/>
          <p:nvPr/>
        </p:nvSpPr>
        <p:spPr>
          <a:xfrm>
            <a:off x="163902" y="1893914"/>
            <a:ext cx="11904453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b="1" dirty="0" smtClean="0"/>
              <a:t>Výška </a:t>
            </a:r>
            <a:r>
              <a:rPr lang="pl-PL" sz="2000" b="1" dirty="0"/>
              <a:t>podpory pre oblasť podpory Chod MAS a animácie: </a:t>
            </a:r>
            <a:endParaRPr lang="pl-PL" sz="20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000" dirty="0" smtClean="0"/>
              <a:t>100%</a:t>
            </a:r>
            <a:endParaRPr lang="pl-PL" sz="2000" dirty="0"/>
          </a:p>
          <a:p>
            <a:r>
              <a:rPr lang="sk-SK" sz="2000" b="1" dirty="0"/>
              <a:t>Výška podpory pre oblasť podpory Vykonávanie projektov </a:t>
            </a:r>
            <a:r>
              <a:rPr lang="sk-SK" sz="2000" b="1" dirty="0" smtClean="0"/>
              <a:t>spolupráce MAS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000" dirty="0" smtClean="0"/>
              <a:t>100%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000" dirty="0" smtClean="0"/>
              <a:t>projekt </a:t>
            </a:r>
            <a:r>
              <a:rPr lang="sk-SK" sz="2000" dirty="0"/>
              <a:t>musí mať </a:t>
            </a:r>
            <a:r>
              <a:rPr lang="sk-SK" sz="2000" dirty="0" smtClean="0"/>
              <a:t>neziskový charakter</a:t>
            </a:r>
            <a:endParaRPr lang="sk-SK" sz="2000" dirty="0"/>
          </a:p>
          <a:p>
            <a:endParaRPr lang="sk-SK" sz="2000" dirty="0"/>
          </a:p>
          <a:p>
            <a:r>
              <a:rPr lang="sk-SK" sz="2000" i="1" u="sng" dirty="0" smtClean="0"/>
              <a:t>Maximálna </a:t>
            </a:r>
            <a:r>
              <a:rPr lang="sk-SK" sz="2000" i="1" u="sng" dirty="0"/>
              <a:t>výška NFP pre projekty v rámci stratégie miestneho rozvoja </a:t>
            </a:r>
            <a:endParaRPr lang="sk-SK" sz="2000" i="1" u="sng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000" dirty="0" smtClean="0"/>
              <a:t>100 000 EUR </a:t>
            </a:r>
            <a:r>
              <a:rPr lang="sk-SK" sz="2000" dirty="0"/>
              <a:t>z celkových oprávnených výdavkov na </a:t>
            </a:r>
            <a:r>
              <a:rPr lang="sk-SK" sz="2000" dirty="0" smtClean="0"/>
              <a:t>projekt</a:t>
            </a:r>
            <a:endParaRPr lang="sk-SK" sz="2000" dirty="0"/>
          </a:p>
          <a:p>
            <a:r>
              <a:rPr lang="sk-SK" sz="2000" i="1" u="sng" dirty="0"/>
              <a:t>Maximálna výška NFP </a:t>
            </a:r>
            <a:r>
              <a:rPr lang="sk-SK" sz="2000" i="1" u="sng" dirty="0" smtClean="0"/>
              <a:t>pre Chod Mas a animácie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000" dirty="0"/>
              <a:t>c</a:t>
            </a:r>
            <a:r>
              <a:rPr lang="sk-SK" sz="2000" dirty="0" smtClean="0"/>
              <a:t>elkové </a:t>
            </a:r>
            <a:r>
              <a:rPr lang="sk-SK" sz="2000" dirty="0"/>
              <a:t>náklady na chod MAS a </a:t>
            </a:r>
            <a:r>
              <a:rPr lang="sk-SK" sz="2000" dirty="0" err="1"/>
              <a:t>animačné</a:t>
            </a:r>
            <a:r>
              <a:rPr lang="sk-SK" sz="2000" dirty="0"/>
              <a:t> náklady nesmú presiahnuť 25% celkových </a:t>
            </a:r>
            <a:r>
              <a:rPr lang="sk-SK" sz="2000" dirty="0" smtClean="0"/>
              <a:t>verejných výdavkov </a:t>
            </a:r>
            <a:r>
              <a:rPr lang="sk-SK" sz="2000" dirty="0"/>
              <a:t>na implementáciu stratégie miestneho </a:t>
            </a:r>
            <a:r>
              <a:rPr lang="sk-SK" sz="2000" dirty="0" smtClean="0"/>
              <a:t>rozvoja</a:t>
            </a:r>
            <a:endParaRPr lang="sk-SK" sz="2000" dirty="0"/>
          </a:p>
          <a:p>
            <a:r>
              <a:rPr lang="sk-SK" sz="2000" i="1" u="sng" dirty="0" smtClean="0"/>
              <a:t>Maximálna </a:t>
            </a:r>
            <a:r>
              <a:rPr lang="sk-SK" sz="2000" i="1" u="sng" dirty="0"/>
              <a:t>výška NFP pre projekty </a:t>
            </a:r>
            <a:r>
              <a:rPr lang="sk-SK" sz="2000" i="1" u="sng" dirty="0" smtClean="0"/>
              <a:t> </a:t>
            </a:r>
            <a:r>
              <a:rPr lang="sk-SK" sz="2000" i="1" u="sng" dirty="0"/>
              <a:t>spolupráce MAS </a:t>
            </a:r>
            <a:endParaRPr lang="sk-SK" sz="2000" i="1" u="sng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000" dirty="0" smtClean="0"/>
              <a:t>30 </a:t>
            </a:r>
            <a:r>
              <a:rPr lang="sk-SK" sz="2000" dirty="0"/>
              <a:t>000 EUR</a:t>
            </a:r>
            <a:r>
              <a:rPr lang="sk-SK" sz="2000" dirty="0" smtClean="0"/>
              <a:t>.</a:t>
            </a:r>
          </a:p>
          <a:p>
            <a:endParaRPr lang="sk-SK" sz="2000" dirty="0" smtClean="0"/>
          </a:p>
          <a:p>
            <a:r>
              <a:rPr lang="sk-SK" sz="2000" dirty="0" smtClean="0"/>
              <a:t>V </a:t>
            </a:r>
            <a:r>
              <a:rPr lang="sk-SK" sz="2000" dirty="0"/>
              <a:t>rámci niektorých oblastí podpory sa na projekty bude poskytovať zálohová platba do výšky </a:t>
            </a:r>
            <a:r>
              <a:rPr lang="sk-SK" sz="2000" dirty="0" smtClean="0"/>
              <a:t>50% oprávnených </a:t>
            </a:r>
            <a:r>
              <a:rPr lang="sk-SK" sz="2000" dirty="0"/>
              <a:t>nákladov.</a:t>
            </a:r>
            <a:endParaRPr lang="sk-SK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2363984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>
            <a:extLst>
              <a:ext uri="{FF2B5EF4-FFF2-40B4-BE49-F238E27FC236}">
                <a16:creationId xmlns:a16="http://schemas.microsoft.com/office/drawing/2014/main" id="{7349BF3A-8911-3269-36C5-8FCAB83242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44900"/>
            <a:ext cx="12192000" cy="3213100"/>
          </a:xfrm>
          <a:prstGeom prst="rect">
            <a:avLst/>
          </a:prstGeom>
        </p:spPr>
      </p:pic>
      <p:pic>
        <p:nvPicPr>
          <p:cNvPr id="3" name="Obrázok 2">
            <a:extLst>
              <a:ext uri="{FF2B5EF4-FFF2-40B4-BE49-F238E27FC236}">
                <a16:creationId xmlns:a16="http://schemas.microsoft.com/office/drawing/2014/main" id="{51222578-3D26-F114-D5B7-9E9F1A91FC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5378" y="3043054"/>
            <a:ext cx="2802614" cy="2570397"/>
          </a:xfrm>
          <a:prstGeom prst="rect">
            <a:avLst/>
          </a:prstGeom>
        </p:spPr>
      </p:pic>
      <p:sp>
        <p:nvSpPr>
          <p:cNvPr id="4" name="Obdĺžnik 3">
            <a:extLst>
              <a:ext uri="{FF2B5EF4-FFF2-40B4-BE49-F238E27FC236}">
                <a16:creationId xmlns:a16="http://schemas.microsoft.com/office/drawing/2014/main" id="{9ADC6009-865D-02A9-38E0-C017F3D62647}"/>
              </a:ext>
            </a:extLst>
          </p:cNvPr>
          <p:cNvSpPr/>
          <p:nvPr/>
        </p:nvSpPr>
        <p:spPr>
          <a:xfrm>
            <a:off x="0" y="5451980"/>
            <a:ext cx="1219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2400" b="1" i="0" dirty="0">
                <a:solidFill>
                  <a:schemeClr val="bg1"/>
                </a:solidFill>
                <a:effectLst/>
              </a:rPr>
              <a:t>Bratislava, 2022</a:t>
            </a:r>
            <a:endParaRPr lang="pt-BR" sz="2400" b="1" i="0" dirty="0">
              <a:solidFill>
                <a:schemeClr val="bg1"/>
              </a:solidFill>
              <a:effectLst/>
            </a:endParaRPr>
          </a:p>
        </p:txBody>
      </p:sp>
      <p:sp>
        <p:nvSpPr>
          <p:cNvPr id="6" name="Obdĺžnik 5">
            <a:extLst>
              <a:ext uri="{FF2B5EF4-FFF2-40B4-BE49-F238E27FC236}">
                <a16:creationId xmlns:a16="http://schemas.microsoft.com/office/drawing/2014/main" id="{38C9C0A1-18AB-D6EC-CE06-9318DFEE1C87}"/>
              </a:ext>
            </a:extLst>
          </p:cNvPr>
          <p:cNvSpPr/>
          <p:nvPr/>
        </p:nvSpPr>
        <p:spPr>
          <a:xfrm>
            <a:off x="1" y="1244549"/>
            <a:ext cx="12191999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4000" b="1" dirty="0" smtClean="0">
                <a:solidFill>
                  <a:schemeClr val="accent6"/>
                </a:solidFill>
              </a:rPr>
              <a:t>Ďakujem za pozornosť</a:t>
            </a:r>
          </a:p>
          <a:p>
            <a:pPr algn="ctr"/>
            <a:endParaRPr lang="sk-SK" sz="2800" b="1" dirty="0">
              <a:solidFill>
                <a:schemeClr val="accent6"/>
              </a:solidFill>
            </a:endParaRPr>
          </a:p>
          <a:p>
            <a:pPr algn="ctr"/>
            <a:endParaRPr lang="sk-SK" sz="2800" b="1" dirty="0" smtClean="0">
              <a:solidFill>
                <a:schemeClr val="accent6"/>
              </a:solidFill>
            </a:endParaRPr>
          </a:p>
          <a:p>
            <a:pPr algn="ctr"/>
            <a:r>
              <a:rPr lang="sk-SK" sz="2800" i="1" dirty="0" smtClean="0">
                <a:solidFill>
                  <a:schemeClr val="accent6">
                    <a:lumMod val="50000"/>
                  </a:schemeClr>
                </a:solidFill>
                <a:hlinkClick r:id="rId4"/>
              </a:rPr>
              <a:t>www.mpsr.sk</a:t>
            </a:r>
            <a:endParaRPr lang="sk-SK" sz="2800" i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sk-SK" sz="2800" dirty="0" smtClean="0">
                <a:solidFill>
                  <a:schemeClr val="accent6">
                    <a:lumMod val="50000"/>
                  </a:schemeClr>
                </a:solidFill>
                <a:cs typeface="Calibri" panose="020F0502020204030204" pitchFamily="34" charset="0"/>
              </a:rPr>
              <a:t>leader@land.gov.sk</a:t>
            </a:r>
            <a:endParaRPr lang="sk-SK" sz="2800" dirty="0">
              <a:solidFill>
                <a:schemeClr val="accent6">
                  <a:lumMod val="50000"/>
                </a:schemeClr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4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584</TotalTime>
  <Words>1913</Words>
  <Application>Microsoft Office PowerPoint</Application>
  <PresentationFormat>Širokouhlá</PresentationFormat>
  <Paragraphs>154</Paragraphs>
  <Slides>15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Wingdings</vt:lpstr>
      <vt:lpstr>Motív Office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Michal Psota</dc:creator>
  <cp:lastModifiedBy>Kocianová Ingrid</cp:lastModifiedBy>
  <cp:revision>262</cp:revision>
  <cp:lastPrinted>2022-04-05T08:08:51Z</cp:lastPrinted>
  <dcterms:created xsi:type="dcterms:W3CDTF">2022-03-25T13:33:03Z</dcterms:created>
  <dcterms:modified xsi:type="dcterms:W3CDTF">2022-11-14T11:30:06Z</dcterms:modified>
</cp:coreProperties>
</file>